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373" r:id="rId6"/>
    <p:sldId id="374" r:id="rId7"/>
    <p:sldId id="375" r:id="rId8"/>
    <p:sldId id="362" r:id="rId9"/>
    <p:sldId id="353" r:id="rId10"/>
    <p:sldId id="354" r:id="rId11"/>
    <p:sldId id="355" r:id="rId12"/>
    <p:sldId id="352" r:id="rId13"/>
    <p:sldId id="358" r:id="rId14"/>
    <p:sldId id="357" r:id="rId15"/>
    <p:sldId id="356" r:id="rId16"/>
    <p:sldId id="359" r:id="rId17"/>
    <p:sldId id="360" r:id="rId18"/>
    <p:sldId id="364" r:id="rId19"/>
    <p:sldId id="365" r:id="rId20"/>
    <p:sldId id="361" r:id="rId21"/>
    <p:sldId id="366" r:id="rId22"/>
    <p:sldId id="372" r:id="rId23"/>
    <p:sldId id="368" r:id="rId24"/>
    <p:sldId id="369" r:id="rId25"/>
    <p:sldId id="370" r:id="rId26"/>
    <p:sldId id="371" r:id="rId2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A79F"/>
    <a:srgbClr val="FF3C2F"/>
    <a:srgbClr val="00E070"/>
    <a:srgbClr val="DC3328"/>
    <a:srgbClr val="FAEF1F"/>
    <a:srgbClr val="00D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6" autoAdjust="0"/>
    <p:restoredTop sz="72497"/>
  </p:normalViewPr>
  <p:slideViewPr>
    <p:cSldViewPr snapToGrid="0" snapToObjects="1" showGuides="1">
      <p:cViewPr varScale="1">
        <p:scale>
          <a:sx n="152" d="100"/>
          <a:sy n="152" d="100"/>
        </p:scale>
        <p:origin x="378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01.06.23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01/06/2023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3600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CH" dirty="0"/>
              <a:t>hat is interesting is that </a:t>
            </a:r>
            <a:r>
              <a:rPr lang="en-GB" dirty="0"/>
              <a:t>it penalize changes in intensity gradients, rather than penalizing changes in intensity.</a:t>
            </a:r>
          </a:p>
          <a:p>
            <a:r>
              <a:rPr lang="en-GB" dirty="0"/>
              <a:t>Want to have similar gradient distribution to the gradient on either side of the boundary. 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82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9868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7482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5209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0282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58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7885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652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211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759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831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5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461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301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943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516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857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291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742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9/CVPR.2012.6247699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9584" y="890216"/>
            <a:ext cx="5614417" cy="1898299"/>
          </a:xfrm>
        </p:spPr>
        <p:txBody>
          <a:bodyPr>
            <a:normAutofit/>
          </a:bodyPr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Project presentation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784" y="2788515"/>
            <a:ext cx="1828800" cy="1568450"/>
          </a:xfrm>
        </p:spPr>
        <p:txBody>
          <a:bodyPr/>
          <a:lstStyle/>
          <a:p>
            <a:r>
              <a:rPr lang="fr-FR" dirty="0"/>
              <a:t>Group 15:</a:t>
            </a:r>
          </a:p>
          <a:p>
            <a:r>
              <a:rPr lang="fr-FR" dirty="0"/>
              <a:t>Tom Mery</a:t>
            </a:r>
          </a:p>
          <a:p>
            <a:r>
              <a:rPr lang="fr-FR" dirty="0"/>
              <a:t>Théo Hermann </a:t>
            </a:r>
          </a:p>
          <a:p>
            <a:r>
              <a:rPr lang="fr-FR" dirty="0"/>
              <a:t>Gabriel </a:t>
            </a:r>
            <a:r>
              <a:rPr lang="fr-FR" dirty="0" err="1"/>
              <a:t>Margaria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69289" y="4683125"/>
            <a:ext cx="2174712" cy="460375"/>
          </a:xfrm>
        </p:spPr>
        <p:txBody>
          <a:bodyPr/>
          <a:lstStyle/>
          <a:p>
            <a:r>
              <a:rPr lang="en-GB" dirty="0"/>
              <a:t>Prof. Jean-Philippe </a:t>
            </a:r>
            <a:r>
              <a:rPr lang="en-GB" dirty="0" err="1"/>
              <a:t>Thiran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02.06.2023</a:t>
            </a:r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2BF093E-BB8D-3E4F-A697-344F5F5E8E2A}"/>
              </a:ext>
            </a:extLst>
          </p:cNvPr>
          <p:cNvSpPr txBox="1">
            <a:spLocks/>
          </p:cNvSpPr>
          <p:nvPr/>
        </p:nvSpPr>
        <p:spPr>
          <a:xfrm>
            <a:off x="904875" y="1272026"/>
            <a:ext cx="3671466" cy="3263504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Dimensionality </a:t>
            </a:r>
            <a:r>
              <a:rPr lang="fr-FR" sz="1200" b="0" i="0" kern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reduction</a:t>
            </a:r>
            <a:r>
              <a:rPr lang="fr-FR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</a:p>
          <a:p>
            <a:pPr lvl="1"/>
            <a:r>
              <a:rPr lang="fr-FR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Handle high-dimensional feature vectors.</a:t>
            </a:r>
          </a:p>
          <a:p>
            <a:pPr lvl="1"/>
            <a:r>
              <a:rPr lang="fr-FR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PCA captures the </a:t>
            </a:r>
            <a:r>
              <a:rPr lang="fr-FR" sz="1200" b="0" i="0" kern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</a:t>
            </a:r>
            <a:r>
              <a:rPr lang="fr-FR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important variations in the data.</a:t>
            </a:r>
          </a:p>
          <a:p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DBScan:</a:t>
            </a:r>
          </a:p>
          <a:p>
            <a:pPr lvl="1"/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Density-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based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clustering algorithm</a:t>
            </a:r>
          </a:p>
          <a:p>
            <a:pPr lvl="1"/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groups data points 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close to 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each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separate regions 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low-density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points as noise or outliers</a:t>
            </a:r>
          </a:p>
          <a:p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K-means:</a:t>
            </a:r>
          </a:p>
          <a:p>
            <a:pPr lvl="1"/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Partition of the data 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into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predetermined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number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clusters. Assign data points to the nearest centroid and </a:t>
            </a:r>
            <a:r>
              <a:rPr lang="fr-FR" sz="1200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iteratively</a:t>
            </a:r>
            <a:r>
              <a:rPr lang="fr-FR" sz="1200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update the centroid positions.</a:t>
            </a:r>
          </a:p>
          <a:p>
            <a:endParaRPr lang="fr-FR" sz="1100" b="0" i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4" name="Picture 2" descr="Understanding DBSCAN and Implementation with Python | by Yufeng | Towards  Data Science">
            <a:extLst>
              <a:ext uri="{FF2B5EF4-FFF2-40B4-BE49-F238E27FC236}">
                <a16:creationId xmlns:a16="http://schemas.microsoft.com/office/drawing/2014/main" id="{2CFF3E60-247B-D451-435A-0D5DA2A33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3062" y="1956198"/>
            <a:ext cx="3671466" cy="194587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b="1" i="0" kern="1000" spc="-70" baseline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Clustering (Method): </a:t>
            </a:r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96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/>
          <a:lstStyle/>
          <a:p>
            <a:r>
              <a:rPr lang="fr-FR" dirty="0"/>
              <a:t>Challenges: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B94542-B401-C86D-645A-837888FE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56" y="225606"/>
            <a:ext cx="2750576" cy="8561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E2ABCC-D8F0-7532-1F17-2A9D04853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23"/>
          <a:stretch/>
        </p:blipFill>
        <p:spPr>
          <a:xfrm>
            <a:off x="6368182" y="1004159"/>
            <a:ext cx="1869970" cy="96160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6D8F66B-E164-5D9D-137B-53672EFD3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167" y="2782652"/>
            <a:ext cx="1521764" cy="10797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32F0586-DD42-4151-B4FA-982B14698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6377" y="2823182"/>
            <a:ext cx="1443609" cy="1050837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CE7A254-016B-FDE0-D842-96D76A14C6DC}"/>
              </a:ext>
            </a:extLst>
          </p:cNvPr>
          <p:cNvSpPr txBox="1">
            <a:spLocks/>
          </p:cNvSpPr>
          <p:nvPr/>
        </p:nvSpPr>
        <p:spPr>
          <a:xfrm>
            <a:off x="708818" y="707879"/>
            <a:ext cx="4778757" cy="4510507"/>
          </a:xfrm>
          <a:prstGeom prst="rect">
            <a:avLst/>
          </a:prstGeom>
        </p:spPr>
        <p:txBody>
          <a:bodyPr vert="horz" lIns="18000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Still have some errors in clustering:</a:t>
            </a:r>
          </a:p>
          <a:p>
            <a:pPr lvl="1"/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lack of features information (separability)</a:t>
            </a:r>
          </a:p>
          <a:p>
            <a:pPr lvl="1"/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Unproper tuning of the Clustering hyperparameters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Back and forth between Clustering and feature selection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Particular problem with “gradient” colored images</a:t>
            </a:r>
            <a:endParaRPr lang="en-US" sz="1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Error in clustering: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False outliers detected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Grouped multiple clusters as 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Clustering on PCA features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Reduce false outliers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Loss of information, trouble with spread clusters</a:t>
            </a:r>
          </a:p>
          <a:p>
            <a:pPr marL="0" indent="0">
              <a:buNone/>
            </a:pP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lvl="1"/>
            <a:endParaRPr lang="en-US" sz="1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685800" lvl="2" indent="0">
              <a:buNone/>
            </a:pPr>
            <a:endParaRPr lang="en-CH" b="1" dirty="0"/>
          </a:p>
          <a:p>
            <a:pPr lvl="1"/>
            <a:endParaRPr lang="en-CH" dirty="0"/>
          </a:p>
          <a:p>
            <a:pPr marL="685800" lvl="2" indent="0">
              <a:buFont typeface="Wingdings" pitchFamily="2" charset="2"/>
              <a:buNone/>
            </a:pPr>
            <a:endParaRPr lang="en-CH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B5791AC-0F97-5337-A89B-A68864D6760B}"/>
              </a:ext>
            </a:extLst>
          </p:cNvPr>
          <p:cNvSpPr txBox="1"/>
          <p:nvPr/>
        </p:nvSpPr>
        <p:spPr>
          <a:xfrm>
            <a:off x="6217920" y="2057400"/>
            <a:ext cx="2129921" cy="30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Non separable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B50DA1F-E43A-D673-F868-CEA3F6990E59}"/>
              </a:ext>
            </a:extLst>
          </p:cNvPr>
          <p:cNvSpPr txBox="1"/>
          <p:nvPr/>
        </p:nvSpPr>
        <p:spPr>
          <a:xfrm>
            <a:off x="5716051" y="4139341"/>
            <a:ext cx="34279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Challenging clustering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428297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6378794" cy="578279"/>
          </a:xfrm>
        </p:spPr>
        <p:txBody>
          <a:bodyPr>
            <a:normAutofit fontScale="90000"/>
          </a:bodyPr>
          <a:lstStyle/>
          <a:p>
            <a:r>
              <a:rPr lang="fr-FR" dirty="0"/>
              <a:t>Constraint-</a:t>
            </a:r>
            <a:r>
              <a:rPr lang="fr-FR" dirty="0" err="1"/>
              <a:t>based</a:t>
            </a:r>
            <a:r>
              <a:rPr lang="fr-FR" dirty="0"/>
              <a:t> clustering post-</a:t>
            </a:r>
            <a:r>
              <a:rPr lang="fr-FR" dirty="0" err="1"/>
              <a:t>processing</a:t>
            </a:r>
            <a:r>
              <a:rPr lang="fr-FR" dirty="0"/>
              <a:t>: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2BF093E-BB8D-3E4F-A697-344F5F5E8E2A}"/>
              </a:ext>
            </a:extLst>
          </p:cNvPr>
          <p:cNvSpPr txBox="1">
            <a:spLocks/>
          </p:cNvSpPr>
          <p:nvPr/>
        </p:nvSpPr>
        <p:spPr>
          <a:xfrm>
            <a:off x="2162681" y="1332917"/>
            <a:ext cx="3863182" cy="2477665"/>
          </a:xfrm>
          <a:prstGeom prst="rect">
            <a:avLst/>
          </a:prstGeom>
        </p:spPr>
        <p:txBody>
          <a:bodyPr vert="horz" lIns="18000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000" b="0" i="0" dirty="0" err="1">
                <a:solidFill>
                  <a:srgbClr val="374151"/>
                </a:solidFill>
                <a:effectLst/>
                <a:latin typeface="Söhne"/>
              </a:rPr>
              <a:t>Leverage</a:t>
            </a:r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fr-FR" sz="2000" b="0" i="0" dirty="0" err="1">
                <a:solidFill>
                  <a:srgbClr val="374151"/>
                </a:solidFill>
                <a:effectLst/>
                <a:latin typeface="Söhne"/>
              </a:rPr>
              <a:t>constraints</a:t>
            </a:r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fr-FR" sz="2000" b="0" i="0" dirty="0" err="1">
                <a:solidFill>
                  <a:srgbClr val="374151"/>
                </a:solidFill>
                <a:effectLst/>
                <a:latin typeface="Söhne"/>
              </a:rPr>
              <a:t>imposed</a:t>
            </a:r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 by the </a:t>
            </a:r>
            <a:r>
              <a:rPr lang="fr-FR" sz="2000" b="0" i="0" dirty="0" err="1">
                <a:solidFill>
                  <a:srgbClr val="374151"/>
                </a:solidFill>
                <a:effectLst/>
                <a:latin typeface="Söhne"/>
              </a:rPr>
              <a:t>task</a:t>
            </a:r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 to improve </a:t>
            </a:r>
            <a:r>
              <a:rPr lang="fr-FR" sz="2000" b="0" i="0" dirty="0" err="1">
                <a:solidFill>
                  <a:srgbClr val="374151"/>
                </a:solidFill>
                <a:effectLst/>
                <a:latin typeface="Söhne"/>
              </a:rPr>
              <a:t>our</a:t>
            </a:r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 clustering performances</a:t>
            </a:r>
          </a:p>
          <a:p>
            <a:pPr lvl="1"/>
            <a:r>
              <a:rPr lang="fr-FR" sz="2000" dirty="0">
                <a:solidFill>
                  <a:srgbClr val="374151"/>
                </a:solidFill>
                <a:latin typeface="Söhne"/>
              </a:rPr>
              <a:t>Cluster as outlier </a:t>
            </a:r>
            <a:r>
              <a:rPr lang="fr-FR" sz="2000" dirty="0" err="1">
                <a:solidFill>
                  <a:srgbClr val="374151"/>
                </a:solidFill>
                <a:latin typeface="Söhne"/>
              </a:rPr>
              <a:t>removal</a:t>
            </a:r>
            <a:endParaRPr lang="fr-FR" sz="2000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Multiple Clusters </a:t>
            </a:r>
            <a:r>
              <a:rPr lang="fr-FR" sz="2000" b="0" i="0" dirty="0" err="1">
                <a:solidFill>
                  <a:srgbClr val="374151"/>
                </a:solidFill>
                <a:effectLst/>
                <a:latin typeface="Söhne"/>
              </a:rPr>
              <a:t>Grouped</a:t>
            </a:r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lvl="1"/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Not optimal 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and </a:t>
            </a:r>
            <a:r>
              <a:rPr lang="fr-FR" sz="2000" dirty="0" err="1">
                <a:solidFill>
                  <a:srgbClr val="374151"/>
                </a:solidFill>
                <a:latin typeface="Söhne"/>
              </a:rPr>
              <a:t>could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 </a:t>
            </a:r>
            <a:r>
              <a:rPr lang="fr-FR" sz="2000" dirty="0" err="1">
                <a:solidFill>
                  <a:srgbClr val="374151"/>
                </a:solidFill>
                <a:latin typeface="Söhne"/>
              </a:rPr>
              <a:t>be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 </a:t>
            </a:r>
            <a:r>
              <a:rPr lang="fr-FR" sz="2000" dirty="0" err="1">
                <a:solidFill>
                  <a:srgbClr val="374151"/>
                </a:solidFill>
                <a:latin typeface="Söhne"/>
              </a:rPr>
              <a:t>avoided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 but </a:t>
            </a:r>
            <a:r>
              <a:rPr lang="fr-FR" sz="2000" dirty="0" err="1">
                <a:solidFill>
                  <a:srgbClr val="374151"/>
                </a:solidFill>
                <a:latin typeface="Söhne"/>
              </a:rPr>
              <a:t>still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 </a:t>
            </a:r>
            <a:r>
              <a:rPr lang="fr-FR" sz="2000" dirty="0" err="1">
                <a:solidFill>
                  <a:srgbClr val="374151"/>
                </a:solidFill>
                <a:latin typeface="Söhne"/>
              </a:rPr>
              <a:t>useful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 in </a:t>
            </a:r>
            <a:r>
              <a:rPr lang="fr-FR" sz="2000" dirty="0" err="1">
                <a:solidFill>
                  <a:srgbClr val="374151"/>
                </a:solidFill>
                <a:latin typeface="Söhne"/>
              </a:rPr>
              <a:t>our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 case!</a:t>
            </a:r>
            <a:endParaRPr lang="fr-F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2"/>
            <a:endParaRPr lang="en-CH" b="1" dirty="0"/>
          </a:p>
          <a:p>
            <a:pPr lvl="1"/>
            <a:endParaRPr lang="en-CH" dirty="0"/>
          </a:p>
          <a:p>
            <a:pPr marL="685800" lvl="2" indent="0">
              <a:buFont typeface="Wingdings" pitchFamily="2" charset="2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9719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/>
          <a:lstStyle/>
          <a:p>
            <a:r>
              <a:rPr lang="fr-FR" dirty="0"/>
              <a:t>Puzzle </a:t>
            </a:r>
            <a:r>
              <a:rPr lang="fr-FR" dirty="0" err="1"/>
              <a:t>Solving</a:t>
            </a:r>
            <a:r>
              <a:rPr lang="fr-FR" dirty="0"/>
              <a:t>: </a:t>
            </a:r>
            <a:r>
              <a:rPr lang="fr-FR" dirty="0" err="1"/>
              <a:t>Affinity</a:t>
            </a:r>
            <a:r>
              <a:rPr lang="fr-FR" dirty="0"/>
              <a:t> </a:t>
            </a:r>
            <a:r>
              <a:rPr lang="fr-FR" dirty="0" err="1"/>
              <a:t>Metric</a:t>
            </a:r>
            <a:r>
              <a:rPr lang="fr-FR" dirty="0"/>
              <a:t>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A0E4C-FAC6-CF14-2EB3-90E25B337745}"/>
              </a:ext>
            </a:extLst>
          </p:cNvPr>
          <p:cNvSpPr txBox="1"/>
          <p:nvPr/>
        </p:nvSpPr>
        <p:spPr>
          <a:xfrm>
            <a:off x="1032124" y="696946"/>
            <a:ext cx="59394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Mahalanobis</a:t>
            </a:r>
            <a:r>
              <a:rPr lang="en-GB" b="1" dirty="0"/>
              <a:t> Gradient Compatibility </a:t>
            </a:r>
            <a:r>
              <a:rPr lang="en-GB" dirty="0"/>
              <a:t>[1]: estimate the local gradients near the boundary of a puzzle piece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35FEA-6E7C-58C3-0C4E-86DB09E77724}"/>
              </a:ext>
            </a:extLst>
          </p:cNvPr>
          <p:cNvSpPr txBox="1"/>
          <p:nvPr/>
        </p:nvSpPr>
        <p:spPr>
          <a:xfrm>
            <a:off x="1129317" y="4629795"/>
            <a:ext cx="755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/>
              <a:t>[1] </a:t>
            </a:r>
            <a:r>
              <a:rPr lang="en-GB" sz="800" dirty="0"/>
              <a:t>A. C. Gallagher, Jigsaw puzzles with pieces of unknown orientation, in 2012 IEEE Conference on Computer Vision and Pattern Recognition, Providence, RI, USA, June 16-21, 2012, 2012, pp. 382– 389, </a:t>
            </a:r>
            <a:r>
              <a:rPr lang="en-GB" sz="800" dirty="0">
                <a:hlinkClick r:id="rId3"/>
              </a:rPr>
              <a:t>http://</a:t>
            </a:r>
            <a:r>
              <a:rPr lang="en-GB" sz="800" dirty="0" err="1">
                <a:hlinkClick r:id="rId3"/>
              </a:rPr>
              <a:t>dx.doi.org</a:t>
            </a:r>
            <a:r>
              <a:rPr lang="en-GB" sz="800" dirty="0">
                <a:hlinkClick r:id="rId3"/>
              </a:rPr>
              <a:t>/10.1109/CVPR.2012.6247699</a:t>
            </a:r>
            <a:endParaRPr lang="en-CH" sz="800" dirty="0"/>
          </a:p>
        </p:txBody>
      </p:sp>
      <p:pic>
        <p:nvPicPr>
          <p:cNvPr id="10" name="Picture 9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8D8BC0F-E7E7-5630-C1C7-9D67C3655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69" y="1423534"/>
            <a:ext cx="4050862" cy="513915"/>
          </a:xfrm>
          <a:prstGeom prst="rect">
            <a:avLst/>
          </a:prstGeom>
        </p:spPr>
      </p:pic>
      <p:pic>
        <p:nvPicPr>
          <p:cNvPr id="14" name="Picture 13" descr="A picture containing font, text, white, handwriting&#10;&#10;Description automatically generated">
            <a:extLst>
              <a:ext uri="{FF2B5EF4-FFF2-40B4-BE49-F238E27FC236}">
                <a16:creationId xmlns:a16="http://schemas.microsoft.com/office/drawing/2014/main" id="{538ED645-AFBF-03CC-D437-F6B5588E4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323" y="2943805"/>
            <a:ext cx="4756639" cy="671709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AA73229-8942-1D35-AD0B-3B77AD590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6212" y="2125540"/>
            <a:ext cx="4050862" cy="604606"/>
          </a:xfrm>
          <a:prstGeom prst="rect">
            <a:avLst/>
          </a:prstGeom>
        </p:spPr>
      </p:pic>
      <p:pic>
        <p:nvPicPr>
          <p:cNvPr id="18" name="Picture 1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CEA7E14E-13A0-0160-CA76-B3AE9B81B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4382" y="3733433"/>
            <a:ext cx="4955235" cy="671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A7F129-8ADF-425D-619B-893F3B1801BC}"/>
              </a:ext>
            </a:extLst>
          </p:cNvPr>
          <p:cNvSpPr txBox="1"/>
          <p:nvPr/>
        </p:nvSpPr>
        <p:spPr>
          <a:xfrm>
            <a:off x="1032124" y="1183594"/>
            <a:ext cx="34825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Intensity changes along right side xi:</a:t>
            </a:r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D793A8-5C81-B50B-1113-0C58ED500873}"/>
              </a:ext>
            </a:extLst>
          </p:cNvPr>
          <p:cNvSpPr txBox="1"/>
          <p:nvPr/>
        </p:nvSpPr>
        <p:spPr>
          <a:xfrm>
            <a:off x="1032124" y="1930724"/>
            <a:ext cx="34825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Gradient from right xi to left </a:t>
            </a:r>
            <a:r>
              <a:rPr lang="en-GB" dirty="0" err="1"/>
              <a:t>xj</a:t>
            </a:r>
            <a:r>
              <a:rPr lang="en-GB" dirty="0"/>
              <a:t>: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26D30-B2FA-84A6-3BF3-D63141900618}"/>
              </a:ext>
            </a:extLst>
          </p:cNvPr>
          <p:cNvSpPr txBox="1"/>
          <p:nvPr/>
        </p:nvSpPr>
        <p:spPr>
          <a:xfrm>
            <a:off x="1035495" y="2730146"/>
            <a:ext cx="34825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Compatibility from xi to </a:t>
            </a:r>
            <a:r>
              <a:rPr lang="en-GB" dirty="0" err="1"/>
              <a:t>xj</a:t>
            </a:r>
            <a:r>
              <a:rPr lang="en-GB" dirty="0"/>
              <a:t>:</a:t>
            </a:r>
            <a:endParaRPr lang="en-CH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C68B0FC-3334-BCEC-0ED3-051E50CC3350}"/>
              </a:ext>
            </a:extLst>
          </p:cNvPr>
          <p:cNvSpPr/>
          <p:nvPr/>
        </p:nvSpPr>
        <p:spPr>
          <a:xfrm>
            <a:off x="1129317" y="3980900"/>
            <a:ext cx="729564" cy="180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91453A-EBCA-B680-1C8B-70E70FA86F1A}"/>
              </a:ext>
            </a:extLst>
          </p:cNvPr>
          <p:cNvSpPr/>
          <p:nvPr/>
        </p:nvSpPr>
        <p:spPr>
          <a:xfrm>
            <a:off x="4908557" y="3130705"/>
            <a:ext cx="327170" cy="326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CA9926-E41D-6DDF-DC4C-573E6E07A7AC}"/>
              </a:ext>
            </a:extLst>
          </p:cNvPr>
          <p:cNvSpPr/>
          <p:nvPr/>
        </p:nvSpPr>
        <p:spPr>
          <a:xfrm>
            <a:off x="6217920" y="3116191"/>
            <a:ext cx="327170" cy="326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4D6F2A1-F286-DAAD-69D3-9279E0896B45}"/>
              </a:ext>
            </a:extLst>
          </p:cNvPr>
          <p:cNvCxnSpPr>
            <a:cxnSpLocks/>
            <a:endCxn id="35" idx="0"/>
          </p:cNvCxnSpPr>
          <p:nvPr/>
        </p:nvCxnSpPr>
        <p:spPr>
          <a:xfrm rot="10800000" flipV="1">
            <a:off x="5072142" y="2825885"/>
            <a:ext cx="2197392" cy="304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127A3E99-0461-558B-4AE7-3DE48F4165CF}"/>
              </a:ext>
            </a:extLst>
          </p:cNvPr>
          <p:cNvCxnSpPr>
            <a:cxnSpLocks/>
            <a:endCxn id="37" idx="2"/>
          </p:cNvCxnSpPr>
          <p:nvPr/>
        </p:nvCxnSpPr>
        <p:spPr>
          <a:xfrm rot="10800000">
            <a:off x="6381506" y="3443127"/>
            <a:ext cx="888029" cy="156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F272BF4-531D-4FAC-7C89-DDFB40760091}"/>
              </a:ext>
            </a:extLst>
          </p:cNvPr>
          <p:cNvSpPr txBox="1"/>
          <p:nvPr/>
        </p:nvSpPr>
        <p:spPr>
          <a:xfrm>
            <a:off x="7365534" y="2571750"/>
            <a:ext cx="788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3x3 cov of GiL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7CE114-3E5E-3D20-5048-05C09B7C862C}"/>
              </a:ext>
            </a:extLst>
          </p:cNvPr>
          <p:cNvSpPr txBox="1"/>
          <p:nvPr/>
        </p:nvSpPr>
        <p:spPr>
          <a:xfrm>
            <a:off x="7323269" y="3399124"/>
            <a:ext cx="788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</a:t>
            </a:r>
            <a:r>
              <a:rPr lang="en-CH" sz="1100" dirty="0"/>
              <a:t>ean of GiL</a:t>
            </a:r>
          </a:p>
        </p:txBody>
      </p:sp>
    </p:spTree>
    <p:extLst>
      <p:ext uri="{BB962C8B-B14F-4D97-AF65-F5344CB8AC3E}">
        <p14:creationId xmlns:p14="http://schemas.microsoft.com/office/powerpoint/2010/main" val="359999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/>
          <a:lstStyle/>
          <a:p>
            <a:r>
              <a:rPr lang="fr-FR" dirty="0"/>
              <a:t>Puzzle Solving: 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affinities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A0E4C-FAC6-CF14-2EB3-90E25B337745}"/>
              </a:ext>
            </a:extLst>
          </p:cNvPr>
          <p:cNvSpPr txBox="1"/>
          <p:nvPr/>
        </p:nvSpPr>
        <p:spPr>
          <a:xfrm>
            <a:off x="1155511" y="707879"/>
            <a:ext cx="593940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Find best match for each edges:</a:t>
            </a:r>
          </a:p>
          <a:p>
            <a:pPr marL="628650" lvl="1" indent="-285750">
              <a:buFont typeface="Wingdings" pitchFamily="2" charset="2"/>
              <a:buChar char="Ø"/>
            </a:pPr>
            <a:r>
              <a:rPr lang="en-CH" dirty="0"/>
              <a:t>for each pair (p1, p2) of pieces:</a:t>
            </a:r>
          </a:p>
          <a:p>
            <a:pPr marL="971550" lvl="2" indent="-285750">
              <a:buFont typeface="Wingdings" pitchFamily="2" charset="2"/>
              <a:buChar char="Ø"/>
            </a:pPr>
            <a:r>
              <a:rPr lang="en-GB" dirty="0"/>
              <a:t>f</a:t>
            </a:r>
            <a:r>
              <a:rPr lang="en-CH" dirty="0"/>
              <a:t>or relative position of p2 with respect to p1:</a:t>
            </a:r>
          </a:p>
          <a:p>
            <a:pPr marL="1314450" lvl="3" indent="-285750">
              <a:buFont typeface="Wingdings" pitchFamily="2" charset="2"/>
              <a:buChar char="Ø"/>
            </a:pPr>
            <a:r>
              <a:rPr lang="en-GB" dirty="0"/>
              <a:t>for each relative rotation of p2:</a:t>
            </a:r>
          </a:p>
          <a:p>
            <a:pPr marL="1657350" lvl="4" indent="-285750">
              <a:buFont typeface="Wingdings" pitchFamily="2" charset="2"/>
              <a:buChar char="Ø"/>
            </a:pPr>
            <a:r>
              <a:rPr lang="en-GB" dirty="0"/>
              <a:t>compute affinity of adjacent </a:t>
            </a:r>
            <a:r>
              <a:rPr lang="en-CH" dirty="0"/>
              <a:t>edges</a:t>
            </a:r>
          </a:p>
        </p:txBody>
      </p:sp>
      <p:pic>
        <p:nvPicPr>
          <p:cNvPr id="8" name="Picture 7" descr="A picture containing pattern, purple, lilac, colorfulness&#10;&#10;Description automatically generated">
            <a:extLst>
              <a:ext uri="{FF2B5EF4-FFF2-40B4-BE49-F238E27FC236}">
                <a16:creationId xmlns:a16="http://schemas.microsoft.com/office/drawing/2014/main" id="{31B67395-DDF0-1520-06F7-A1262A2B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429" y="2421651"/>
            <a:ext cx="1765784" cy="1765784"/>
          </a:xfrm>
          <a:prstGeom prst="rect">
            <a:avLst/>
          </a:prstGeom>
        </p:spPr>
      </p:pic>
      <p:pic>
        <p:nvPicPr>
          <p:cNvPr id="11" name="Picture 10" descr="A picture containing pattern, purple, lilac, colorfulness&#10;&#10;Description automatically generated">
            <a:extLst>
              <a:ext uri="{FF2B5EF4-FFF2-40B4-BE49-F238E27FC236}">
                <a16:creationId xmlns:a16="http://schemas.microsoft.com/office/drawing/2014/main" id="{AE7FE1CC-6A7F-4C3A-358A-4A80E214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789" y="2417237"/>
            <a:ext cx="1765784" cy="176578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113A54-9CFF-21D0-3FFD-B4ED9CC19ABC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4125213" y="3300129"/>
            <a:ext cx="893576" cy="4414"/>
          </a:xfrm>
          <a:prstGeom prst="straightConnector1">
            <a:avLst/>
          </a:prstGeom>
          <a:ln w="508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09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/>
          <a:lstStyle/>
          <a:p>
            <a:r>
              <a:rPr lang="fr-FR" dirty="0"/>
              <a:t>Puzzle Solving: 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affinities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A0E4C-FAC6-CF14-2EB3-90E25B337745}"/>
              </a:ext>
            </a:extLst>
          </p:cNvPr>
          <p:cNvSpPr txBox="1"/>
          <p:nvPr/>
        </p:nvSpPr>
        <p:spPr>
          <a:xfrm>
            <a:off x="1155511" y="707879"/>
            <a:ext cx="593940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Find best match for each edges:</a:t>
            </a:r>
          </a:p>
          <a:p>
            <a:pPr marL="628650" lvl="1" indent="-285750">
              <a:buFont typeface="Wingdings" pitchFamily="2" charset="2"/>
              <a:buChar char="Ø"/>
            </a:pPr>
            <a:r>
              <a:rPr lang="en-CH" dirty="0"/>
              <a:t>for each pair (p1, p2) of pieces:</a:t>
            </a:r>
          </a:p>
          <a:p>
            <a:pPr marL="971550" lvl="2" indent="-285750">
              <a:buFont typeface="Wingdings" pitchFamily="2" charset="2"/>
              <a:buChar char="Ø"/>
            </a:pPr>
            <a:r>
              <a:rPr lang="en-GB" dirty="0"/>
              <a:t>f</a:t>
            </a:r>
            <a:r>
              <a:rPr lang="en-CH" dirty="0"/>
              <a:t>or relative position of p2 with respect to p1:</a:t>
            </a:r>
          </a:p>
          <a:p>
            <a:pPr marL="1314450" lvl="3" indent="-285750">
              <a:buFont typeface="Wingdings" pitchFamily="2" charset="2"/>
              <a:buChar char="Ø"/>
            </a:pPr>
            <a:r>
              <a:rPr lang="en-GB" dirty="0"/>
              <a:t>for each relative rotation of p2:</a:t>
            </a:r>
          </a:p>
          <a:p>
            <a:pPr marL="1657350" lvl="4" indent="-285750">
              <a:buFont typeface="Wingdings" pitchFamily="2" charset="2"/>
              <a:buChar char="Ø"/>
            </a:pPr>
            <a:r>
              <a:rPr lang="en-GB" dirty="0"/>
              <a:t>compute affinity of adjacent </a:t>
            </a:r>
            <a:r>
              <a:rPr lang="en-CH" dirty="0"/>
              <a:t>edges</a:t>
            </a:r>
          </a:p>
        </p:txBody>
      </p:sp>
      <p:pic>
        <p:nvPicPr>
          <p:cNvPr id="8" name="Picture 7" descr="A picture containing pattern, purple, lilac, colorfulness&#10;&#10;Description automatically generated">
            <a:extLst>
              <a:ext uri="{FF2B5EF4-FFF2-40B4-BE49-F238E27FC236}">
                <a16:creationId xmlns:a16="http://schemas.microsoft.com/office/drawing/2014/main" id="{31B67395-DDF0-1520-06F7-A1262A2B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429" y="2421651"/>
            <a:ext cx="1765784" cy="1765784"/>
          </a:xfrm>
          <a:prstGeom prst="rect">
            <a:avLst/>
          </a:prstGeom>
        </p:spPr>
      </p:pic>
      <p:pic>
        <p:nvPicPr>
          <p:cNvPr id="11" name="Picture 10" descr="A picture containing pattern, purple, lilac, colorfulness&#10;&#10;Description automatically generated">
            <a:extLst>
              <a:ext uri="{FF2B5EF4-FFF2-40B4-BE49-F238E27FC236}">
                <a16:creationId xmlns:a16="http://schemas.microsoft.com/office/drawing/2014/main" id="{AE7FE1CC-6A7F-4C3A-358A-4A80E214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18789" y="2417237"/>
            <a:ext cx="1765784" cy="176578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113A54-9CFF-21D0-3FFD-B4ED9CC19ABC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 flipV="1">
            <a:off x="4125213" y="3300129"/>
            <a:ext cx="893576" cy="4414"/>
          </a:xfrm>
          <a:prstGeom prst="straightConnector1">
            <a:avLst/>
          </a:prstGeom>
          <a:ln w="508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4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/>
          <a:lstStyle/>
          <a:p>
            <a:r>
              <a:rPr lang="fr-FR" dirty="0"/>
              <a:t>Puzzle Solving: 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affinities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pic>
        <p:nvPicPr>
          <p:cNvPr id="8" name="Picture 7" descr="A picture containing pattern, purple, lilac, colorfulness&#10;&#10;Description automatically generated">
            <a:extLst>
              <a:ext uri="{FF2B5EF4-FFF2-40B4-BE49-F238E27FC236}">
                <a16:creationId xmlns:a16="http://schemas.microsoft.com/office/drawing/2014/main" id="{31B67395-DDF0-1520-06F7-A1262A2B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80" y="3138956"/>
            <a:ext cx="1765784" cy="1765784"/>
          </a:xfrm>
          <a:prstGeom prst="rect">
            <a:avLst/>
          </a:prstGeom>
        </p:spPr>
      </p:pic>
      <p:pic>
        <p:nvPicPr>
          <p:cNvPr id="11" name="Picture 10" descr="A picture containing pattern, purple, lilac, colorfulness&#10;&#10;Description automatically generated">
            <a:extLst>
              <a:ext uri="{FF2B5EF4-FFF2-40B4-BE49-F238E27FC236}">
                <a16:creationId xmlns:a16="http://schemas.microsoft.com/office/drawing/2014/main" id="{AE7FE1CC-6A7F-4C3A-358A-4A80E214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19380" y="805966"/>
            <a:ext cx="1765784" cy="176578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113A54-9CFF-21D0-3FFD-B4ED9CC19ABC}"/>
              </a:ext>
            </a:extLst>
          </p:cNvPr>
          <p:cNvCxnSpPr>
            <a:cxnSpLocks/>
            <a:stCxn id="8" idx="0"/>
            <a:endCxn id="11" idx="1"/>
          </p:cNvCxnSpPr>
          <p:nvPr/>
        </p:nvCxnSpPr>
        <p:spPr>
          <a:xfrm flipV="1">
            <a:off x="3002272" y="2571750"/>
            <a:ext cx="0" cy="567206"/>
          </a:xfrm>
          <a:prstGeom prst="straightConnector1">
            <a:avLst/>
          </a:prstGeom>
          <a:ln w="508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049707-6B44-876A-D6C9-A461F92BED16}"/>
              </a:ext>
            </a:extLst>
          </p:cNvPr>
          <p:cNvSpPr txBox="1"/>
          <p:nvPr/>
        </p:nvSpPr>
        <p:spPr>
          <a:xfrm>
            <a:off x="4913779" y="2393688"/>
            <a:ext cx="309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At the end: for each side of each piece we keep (piece, relative pos, relative rotation) of best match 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011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>
            <a:normAutofit/>
          </a:bodyPr>
          <a:lstStyle/>
          <a:p>
            <a:r>
              <a:rPr lang="fr-FR" dirty="0"/>
              <a:t>Puzzle </a:t>
            </a:r>
            <a:r>
              <a:rPr lang="fr-FR" dirty="0" err="1"/>
              <a:t>Solving</a:t>
            </a:r>
            <a:r>
              <a:rPr lang="fr-FR" dirty="0"/>
              <a:t>: </a:t>
            </a:r>
            <a:r>
              <a:rPr lang="fr-FR" dirty="0" err="1"/>
              <a:t>Create</a:t>
            </a:r>
            <a:r>
              <a:rPr lang="fr-FR" dirty="0"/>
              <a:t> graph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A0E4C-FAC6-CF14-2EB3-90E25B337745}"/>
              </a:ext>
            </a:extLst>
          </p:cNvPr>
          <p:cNvSpPr txBox="1"/>
          <p:nvPr/>
        </p:nvSpPr>
        <p:spPr>
          <a:xfrm>
            <a:off x="1226212" y="1079353"/>
            <a:ext cx="23612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Ideal graph 3x3 puzzle: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E35D84-36F0-E182-B7E2-953D5F8FBB61}"/>
              </a:ext>
            </a:extLst>
          </p:cNvPr>
          <p:cNvSpPr/>
          <p:nvPr/>
        </p:nvSpPr>
        <p:spPr>
          <a:xfrm>
            <a:off x="3471644" y="1865807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124484-285B-B317-18E6-FA17FCF049DA}"/>
              </a:ext>
            </a:extLst>
          </p:cNvPr>
          <p:cNvSpPr/>
          <p:nvPr/>
        </p:nvSpPr>
        <p:spPr>
          <a:xfrm>
            <a:off x="4286774" y="1864557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AFDA23-6101-5822-CC8C-0A152FA41FF8}"/>
              </a:ext>
            </a:extLst>
          </p:cNvPr>
          <p:cNvSpPr/>
          <p:nvPr/>
        </p:nvSpPr>
        <p:spPr>
          <a:xfrm>
            <a:off x="4286774" y="2493372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099012-7EE3-98BA-ECE0-B87B632DE66B}"/>
              </a:ext>
            </a:extLst>
          </p:cNvPr>
          <p:cNvSpPr/>
          <p:nvPr/>
        </p:nvSpPr>
        <p:spPr>
          <a:xfrm>
            <a:off x="5053239" y="186455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04F0FA-641A-8258-6BD2-88E17F991E0F}"/>
              </a:ext>
            </a:extLst>
          </p:cNvPr>
          <p:cNvSpPr/>
          <p:nvPr/>
        </p:nvSpPr>
        <p:spPr>
          <a:xfrm>
            <a:off x="5050578" y="2493371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CAB9EF-CE71-4BE6-D225-072207E36090}"/>
              </a:ext>
            </a:extLst>
          </p:cNvPr>
          <p:cNvSpPr/>
          <p:nvPr/>
        </p:nvSpPr>
        <p:spPr>
          <a:xfrm>
            <a:off x="3471644" y="2500851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D8E902-CEE1-3F06-DA95-EB0DFF96EF17}"/>
              </a:ext>
            </a:extLst>
          </p:cNvPr>
          <p:cNvSpPr/>
          <p:nvPr/>
        </p:nvSpPr>
        <p:spPr>
          <a:xfrm>
            <a:off x="3477237" y="3135895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10DC4-95B9-9F2D-2581-5DA62242B735}"/>
              </a:ext>
            </a:extLst>
          </p:cNvPr>
          <p:cNvSpPr/>
          <p:nvPr/>
        </p:nvSpPr>
        <p:spPr>
          <a:xfrm>
            <a:off x="4286774" y="3135895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593D06-5D7F-44F5-CFD6-85A1C97F878B}"/>
              </a:ext>
            </a:extLst>
          </p:cNvPr>
          <p:cNvSpPr/>
          <p:nvPr/>
        </p:nvSpPr>
        <p:spPr>
          <a:xfrm>
            <a:off x="5050578" y="3135895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FCEBFC-A22A-9705-5538-6845977B0C45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3756870" y="2002976"/>
            <a:ext cx="529904" cy="1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34BD2-7592-83BC-BD3F-F3EC0D584E33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4572000" y="2002975"/>
            <a:ext cx="48123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0B5F1-822C-FFF9-0436-9CCEBB9D9689}"/>
              </a:ext>
            </a:extLst>
          </p:cNvPr>
          <p:cNvCxnSpPr>
            <a:cxnSpLocks/>
            <a:stCxn id="3" idx="4"/>
            <a:endCxn id="12" idx="0"/>
          </p:cNvCxnSpPr>
          <p:nvPr/>
        </p:nvCxnSpPr>
        <p:spPr>
          <a:xfrm>
            <a:off x="3614257" y="2142644"/>
            <a:ext cx="0" cy="3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5AC477-3897-C6C9-E13A-D839478ADDD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 flipV="1">
            <a:off x="3756870" y="2631791"/>
            <a:ext cx="529904" cy="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0E72AF-17DF-2795-D521-6D2BE84C4456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429387" y="2141394"/>
            <a:ext cx="0" cy="35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BEA99D-F223-34A6-85BB-E3D76F161A3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572000" y="2631790"/>
            <a:ext cx="47857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2EF358-D47A-CE54-2355-AB78D35634AB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5193191" y="2141393"/>
            <a:ext cx="2661" cy="35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0DF7B7-C808-A326-60F0-F3F20B265EF6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3614257" y="2777688"/>
            <a:ext cx="5593" cy="3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623FF7-4910-C257-C597-E27349DCCEBE}"/>
              </a:ext>
            </a:extLst>
          </p:cNvPr>
          <p:cNvCxnSpPr>
            <a:cxnSpLocks/>
            <a:stCxn id="15" idx="0"/>
            <a:endCxn id="11" idx="4"/>
          </p:cNvCxnSpPr>
          <p:nvPr/>
        </p:nvCxnSpPr>
        <p:spPr>
          <a:xfrm flipV="1">
            <a:off x="5193191" y="2770208"/>
            <a:ext cx="0" cy="36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B7D9B4-26C3-4669-BA4D-0E6C71B06834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4429387" y="2770209"/>
            <a:ext cx="0" cy="36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43BAF2-083C-2631-E323-8C86D740899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3762463" y="3274314"/>
            <a:ext cx="52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EF3B16-D557-EDF6-A5DC-BD869288F851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4572000" y="3274314"/>
            <a:ext cx="478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4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>
            <a:normAutofit/>
          </a:bodyPr>
          <a:lstStyle/>
          <a:p>
            <a:r>
              <a:rPr lang="fr-FR" dirty="0"/>
              <a:t>Puzzle </a:t>
            </a:r>
            <a:r>
              <a:rPr lang="fr-FR" dirty="0" err="1"/>
              <a:t>Solving</a:t>
            </a:r>
            <a:r>
              <a:rPr lang="fr-FR" dirty="0"/>
              <a:t>: </a:t>
            </a:r>
            <a:r>
              <a:rPr lang="fr-FR" dirty="0" err="1"/>
              <a:t>Create</a:t>
            </a:r>
            <a:r>
              <a:rPr lang="fr-FR" dirty="0"/>
              <a:t> graph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pic>
        <p:nvPicPr>
          <p:cNvPr id="63" name="Picture 62" descr="A picture containing tree, screenshot, outdoor&#10;&#10;Description automatically generated">
            <a:extLst>
              <a:ext uri="{FF2B5EF4-FFF2-40B4-BE49-F238E27FC236}">
                <a16:creationId xmlns:a16="http://schemas.microsoft.com/office/drawing/2014/main" id="{A4C98E68-5254-4BD5-C7F0-565856ED5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391832"/>
            <a:ext cx="3127979" cy="29806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CBE8E27-8E57-21D7-2D51-66EDB735107C}"/>
              </a:ext>
            </a:extLst>
          </p:cNvPr>
          <p:cNvSpPr txBox="1"/>
          <p:nvPr/>
        </p:nvSpPr>
        <p:spPr>
          <a:xfrm>
            <a:off x="1444021" y="1018225"/>
            <a:ext cx="23612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Directed</a:t>
            </a:r>
            <a:r>
              <a:rPr lang="fr-CH" dirty="0"/>
              <a:t> graph: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5A93F-FF90-85AC-F108-39CD0C5FEAE4}"/>
              </a:ext>
            </a:extLst>
          </p:cNvPr>
          <p:cNvSpPr/>
          <p:nvPr/>
        </p:nvSpPr>
        <p:spPr>
          <a:xfrm>
            <a:off x="2765589" y="1610686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C04F1E-FCD5-4C0D-2CB6-401BF75D6A65}"/>
              </a:ext>
            </a:extLst>
          </p:cNvPr>
          <p:cNvSpPr/>
          <p:nvPr/>
        </p:nvSpPr>
        <p:spPr>
          <a:xfrm>
            <a:off x="3023972" y="3197400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BABFA5-ACC9-2FE5-CE85-A26A932BC632}"/>
              </a:ext>
            </a:extLst>
          </p:cNvPr>
          <p:cNvSpPr/>
          <p:nvPr/>
        </p:nvSpPr>
        <p:spPr>
          <a:xfrm>
            <a:off x="2779016" y="3575917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5B999-F1C3-B1D4-6B22-E30C625B11AF}"/>
              </a:ext>
            </a:extLst>
          </p:cNvPr>
          <p:cNvSpPr/>
          <p:nvPr/>
        </p:nvSpPr>
        <p:spPr>
          <a:xfrm>
            <a:off x="957464" y="3254641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BC9B6-FEE1-4418-787D-ECC8605CADDB}"/>
              </a:ext>
            </a:extLst>
          </p:cNvPr>
          <p:cNvSpPr/>
          <p:nvPr/>
        </p:nvSpPr>
        <p:spPr>
          <a:xfrm>
            <a:off x="1056451" y="1895911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91902D-3CD8-6F76-124E-487691B97E12}"/>
              </a:ext>
            </a:extLst>
          </p:cNvPr>
          <p:cNvSpPr/>
          <p:nvPr/>
        </p:nvSpPr>
        <p:spPr>
          <a:xfrm>
            <a:off x="3031265" y="1895911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61C676-01B4-4F03-B2FB-A36B84CB6B01}"/>
              </a:ext>
            </a:extLst>
          </p:cNvPr>
          <p:cNvSpPr txBox="1"/>
          <p:nvPr/>
        </p:nvSpPr>
        <p:spPr>
          <a:xfrm>
            <a:off x="5338751" y="1018225"/>
            <a:ext cx="23612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Undirected</a:t>
            </a:r>
            <a:r>
              <a:rPr lang="fr-CH" dirty="0"/>
              <a:t> graph: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pic>
        <p:nvPicPr>
          <p:cNvPr id="32" name="Picture 31" descr="A picture containing tree, screenshot, outdoor&#10;&#10;Description automatically generated">
            <a:extLst>
              <a:ext uri="{FF2B5EF4-FFF2-40B4-BE49-F238E27FC236}">
                <a16:creationId xmlns:a16="http://schemas.microsoft.com/office/drawing/2014/main" id="{EFF17433-0C35-C644-9C00-5738B4BC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24" y="1391832"/>
            <a:ext cx="3127979" cy="298069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680C92-D0EA-C535-E5AF-2186C7C4C3CA}"/>
              </a:ext>
            </a:extLst>
          </p:cNvPr>
          <p:cNvSpPr/>
          <p:nvPr/>
        </p:nvSpPr>
        <p:spPr>
          <a:xfrm>
            <a:off x="6706238" y="1610686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61704-5821-B4FC-22D4-0C6ADE045F75}"/>
              </a:ext>
            </a:extLst>
          </p:cNvPr>
          <p:cNvSpPr/>
          <p:nvPr/>
        </p:nvSpPr>
        <p:spPr>
          <a:xfrm>
            <a:off x="6964621" y="3197400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E83CA5-CA28-472F-3E8D-E32676BA0C71}"/>
              </a:ext>
            </a:extLst>
          </p:cNvPr>
          <p:cNvSpPr/>
          <p:nvPr/>
        </p:nvSpPr>
        <p:spPr>
          <a:xfrm>
            <a:off x="6719665" y="3575917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A68CC6-AEE1-4940-339B-B907F2BDD2F9}"/>
              </a:ext>
            </a:extLst>
          </p:cNvPr>
          <p:cNvSpPr/>
          <p:nvPr/>
        </p:nvSpPr>
        <p:spPr>
          <a:xfrm>
            <a:off x="4898113" y="3254641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4A4416-2A51-6F0E-68D8-729498A6AE70}"/>
              </a:ext>
            </a:extLst>
          </p:cNvPr>
          <p:cNvSpPr/>
          <p:nvPr/>
        </p:nvSpPr>
        <p:spPr>
          <a:xfrm>
            <a:off x="4997100" y="1895911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2FEACF-4AB8-AF5A-FD4B-898487A954B3}"/>
              </a:ext>
            </a:extLst>
          </p:cNvPr>
          <p:cNvSpPr/>
          <p:nvPr/>
        </p:nvSpPr>
        <p:spPr>
          <a:xfrm>
            <a:off x="6971914" y="1895911"/>
            <a:ext cx="763926" cy="570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60438A-7C43-ADDF-742D-119DCDE929A6}"/>
              </a:ext>
            </a:extLst>
          </p:cNvPr>
          <p:cNvSpPr/>
          <p:nvPr/>
        </p:nvSpPr>
        <p:spPr>
          <a:xfrm>
            <a:off x="5955739" y="2219745"/>
            <a:ext cx="763926" cy="309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8C93E7-DA26-5E28-3BCA-F4524E706841}"/>
              </a:ext>
            </a:extLst>
          </p:cNvPr>
          <p:cNvSpPr/>
          <p:nvPr/>
        </p:nvSpPr>
        <p:spPr>
          <a:xfrm rot="5400000">
            <a:off x="5523110" y="2727242"/>
            <a:ext cx="763926" cy="309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0C2638-A79B-5401-AEDE-A9D27A65D9BB}"/>
              </a:ext>
            </a:extLst>
          </p:cNvPr>
          <p:cNvSpPr/>
          <p:nvPr/>
        </p:nvSpPr>
        <p:spPr>
          <a:xfrm rot="5400000">
            <a:off x="5882607" y="1400727"/>
            <a:ext cx="763926" cy="910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ED1772-0613-7CD5-4470-CEE7FE8449BE}"/>
              </a:ext>
            </a:extLst>
          </p:cNvPr>
          <p:cNvSpPr/>
          <p:nvPr/>
        </p:nvSpPr>
        <p:spPr>
          <a:xfrm rot="5400000">
            <a:off x="4971244" y="2405407"/>
            <a:ext cx="763926" cy="910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7CB657-A458-A6FC-86ED-E6E72F2E651D}"/>
              </a:ext>
            </a:extLst>
          </p:cNvPr>
          <p:cNvSpPr/>
          <p:nvPr/>
        </p:nvSpPr>
        <p:spPr>
          <a:xfrm rot="5400000">
            <a:off x="6484014" y="2705562"/>
            <a:ext cx="763926" cy="309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E41949-E771-D4A2-B5B8-9F015E0300E8}"/>
              </a:ext>
            </a:extLst>
          </p:cNvPr>
          <p:cNvSpPr/>
          <p:nvPr/>
        </p:nvSpPr>
        <p:spPr>
          <a:xfrm>
            <a:off x="6051384" y="3178539"/>
            <a:ext cx="763926" cy="309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A89797F-BEFC-7668-3339-2984D531A118}"/>
              </a:ext>
            </a:extLst>
          </p:cNvPr>
          <p:cNvCxnSpPr>
            <a:stCxn id="46" idx="2"/>
          </p:cNvCxnSpPr>
          <p:nvPr/>
        </p:nvCxnSpPr>
        <p:spPr>
          <a:xfrm flipV="1">
            <a:off x="6711038" y="2860501"/>
            <a:ext cx="309879" cy="1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83EB0F-B603-33A0-E153-4D409F78DA88}"/>
              </a:ext>
            </a:extLst>
          </p:cNvPr>
          <p:cNvCxnSpPr>
            <a:cxnSpLocks/>
            <a:stCxn id="47" idx="0"/>
            <a:endCxn id="47" idx="2"/>
          </p:cNvCxnSpPr>
          <p:nvPr/>
        </p:nvCxnSpPr>
        <p:spPr>
          <a:xfrm>
            <a:off x="6433347" y="3178539"/>
            <a:ext cx="0" cy="309879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1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>
            <a:normAutofit/>
          </a:bodyPr>
          <a:lstStyle/>
          <a:p>
            <a:r>
              <a:rPr lang="fr-FR" dirty="0"/>
              <a:t>Puzzle </a:t>
            </a:r>
            <a:r>
              <a:rPr lang="fr-FR" dirty="0" err="1"/>
              <a:t>Solving</a:t>
            </a:r>
            <a:r>
              <a:rPr lang="fr-FR" dirty="0"/>
              <a:t>: 3x3 reconstruction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A0E4C-FAC6-CF14-2EB3-90E25B337745}"/>
              </a:ext>
            </a:extLst>
          </p:cNvPr>
          <p:cNvSpPr txBox="1"/>
          <p:nvPr/>
        </p:nvSpPr>
        <p:spPr>
          <a:xfrm>
            <a:off x="1110414" y="950588"/>
            <a:ext cx="23612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Ideal graph 3x3 puzzle: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E35D84-36F0-E182-B7E2-953D5F8FBB61}"/>
              </a:ext>
            </a:extLst>
          </p:cNvPr>
          <p:cNvSpPr/>
          <p:nvPr/>
        </p:nvSpPr>
        <p:spPr>
          <a:xfrm>
            <a:off x="1451372" y="171011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124484-285B-B317-18E6-FA17FCF049DA}"/>
              </a:ext>
            </a:extLst>
          </p:cNvPr>
          <p:cNvSpPr/>
          <p:nvPr/>
        </p:nvSpPr>
        <p:spPr>
          <a:xfrm>
            <a:off x="2266502" y="170886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AFDA23-6101-5822-CC8C-0A152FA41FF8}"/>
              </a:ext>
            </a:extLst>
          </p:cNvPr>
          <p:cNvSpPr/>
          <p:nvPr/>
        </p:nvSpPr>
        <p:spPr>
          <a:xfrm>
            <a:off x="2266502" y="2337681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099012-7EE3-98BA-ECE0-B87B632DE66B}"/>
              </a:ext>
            </a:extLst>
          </p:cNvPr>
          <p:cNvSpPr/>
          <p:nvPr/>
        </p:nvSpPr>
        <p:spPr>
          <a:xfrm>
            <a:off x="3032967" y="1708865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04F0FA-641A-8258-6BD2-88E17F991E0F}"/>
              </a:ext>
            </a:extLst>
          </p:cNvPr>
          <p:cNvSpPr/>
          <p:nvPr/>
        </p:nvSpPr>
        <p:spPr>
          <a:xfrm>
            <a:off x="3030306" y="2337680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CAB9EF-CE71-4BE6-D225-072207E36090}"/>
              </a:ext>
            </a:extLst>
          </p:cNvPr>
          <p:cNvSpPr/>
          <p:nvPr/>
        </p:nvSpPr>
        <p:spPr>
          <a:xfrm>
            <a:off x="1451372" y="2345160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D8E902-CEE1-3F06-DA95-EB0DFF96EF17}"/>
              </a:ext>
            </a:extLst>
          </p:cNvPr>
          <p:cNvSpPr/>
          <p:nvPr/>
        </p:nvSpPr>
        <p:spPr>
          <a:xfrm>
            <a:off x="1456965" y="2980204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10DC4-95B9-9F2D-2581-5DA62242B735}"/>
              </a:ext>
            </a:extLst>
          </p:cNvPr>
          <p:cNvSpPr/>
          <p:nvPr/>
        </p:nvSpPr>
        <p:spPr>
          <a:xfrm>
            <a:off x="2266502" y="2980204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593D06-5D7F-44F5-CFD6-85A1C97F878B}"/>
              </a:ext>
            </a:extLst>
          </p:cNvPr>
          <p:cNvSpPr/>
          <p:nvPr/>
        </p:nvSpPr>
        <p:spPr>
          <a:xfrm>
            <a:off x="3030306" y="2980204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FCEBFC-A22A-9705-5538-6845977B0C45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1736598" y="1847285"/>
            <a:ext cx="529904" cy="1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34BD2-7592-83BC-BD3F-F3EC0D584E33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2551728" y="1847284"/>
            <a:ext cx="48123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0B5F1-822C-FFF9-0436-9CCEBB9D9689}"/>
              </a:ext>
            </a:extLst>
          </p:cNvPr>
          <p:cNvCxnSpPr>
            <a:cxnSpLocks/>
            <a:stCxn id="3" idx="4"/>
            <a:endCxn id="12" idx="0"/>
          </p:cNvCxnSpPr>
          <p:nvPr/>
        </p:nvCxnSpPr>
        <p:spPr>
          <a:xfrm>
            <a:off x="1593985" y="1986953"/>
            <a:ext cx="0" cy="3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5AC477-3897-C6C9-E13A-D839478ADDD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 flipV="1">
            <a:off x="1736598" y="2476100"/>
            <a:ext cx="529904" cy="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0E72AF-17DF-2795-D521-6D2BE84C4456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409115" y="1985703"/>
            <a:ext cx="0" cy="35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BEA99D-F223-34A6-85BB-E3D76F161A3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551728" y="2476099"/>
            <a:ext cx="47857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2EF358-D47A-CE54-2355-AB78D35634AB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3172919" y="1985702"/>
            <a:ext cx="2661" cy="35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0DF7B7-C808-A326-60F0-F3F20B265EF6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1593985" y="2621997"/>
            <a:ext cx="5593" cy="3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623FF7-4910-C257-C597-E27349DCCEBE}"/>
              </a:ext>
            </a:extLst>
          </p:cNvPr>
          <p:cNvCxnSpPr>
            <a:cxnSpLocks/>
            <a:stCxn id="15" idx="0"/>
            <a:endCxn id="11" idx="4"/>
          </p:cNvCxnSpPr>
          <p:nvPr/>
        </p:nvCxnSpPr>
        <p:spPr>
          <a:xfrm flipV="1">
            <a:off x="3172919" y="2614517"/>
            <a:ext cx="0" cy="36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B7D9B4-26C3-4669-BA4D-0E6C71B06834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2409115" y="2614518"/>
            <a:ext cx="0" cy="36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43BAF2-083C-2631-E323-8C86D740899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1742191" y="3118623"/>
            <a:ext cx="52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EF3B16-D557-EDF6-A5DC-BD869288F851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2551728" y="3118623"/>
            <a:ext cx="478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53E67F7-1747-8A6A-232C-398583D3DE06}"/>
              </a:ext>
            </a:extLst>
          </p:cNvPr>
          <p:cNvSpPr/>
          <p:nvPr/>
        </p:nvSpPr>
        <p:spPr>
          <a:xfrm>
            <a:off x="6301259" y="2334833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FC3F90-0B96-1556-1663-4F388E734DA0}"/>
              </a:ext>
            </a:extLst>
          </p:cNvPr>
          <p:cNvSpPr txBox="1"/>
          <p:nvPr/>
        </p:nvSpPr>
        <p:spPr>
          <a:xfrm>
            <a:off x="5405870" y="956727"/>
            <a:ext cx="23612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Find</a:t>
            </a:r>
            <a:r>
              <a:rPr lang="fr-CH" dirty="0"/>
              <a:t> center: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1462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9B9BC43-3CC1-61B9-628C-BCB20029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617" y="1164545"/>
            <a:ext cx="3671466" cy="3263504"/>
          </a:xfr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start </a:t>
            </a:r>
            <a:r>
              <a:rPr lang="fr-FR" dirty="0" err="1"/>
              <a:t>with</a:t>
            </a:r>
            <a:r>
              <a:rPr lang="fr-FR" dirty="0"/>
              <a:t> an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sharpening</a:t>
            </a:r>
            <a:endParaRPr lang="fr-FR" dirty="0"/>
          </a:p>
          <a:p>
            <a:r>
              <a:rPr lang="fr-FR" dirty="0" err="1"/>
              <a:t>Then</a:t>
            </a:r>
            <a:r>
              <a:rPr lang="fr-FR" dirty="0"/>
              <a:t> : use adaptive </a:t>
            </a:r>
            <a:r>
              <a:rPr lang="fr-FR" dirty="0" err="1"/>
              <a:t>thresholding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threshold</a:t>
            </a:r>
            <a:r>
              <a:rPr lang="fr-FR" dirty="0"/>
              <a:t> value </a:t>
            </a:r>
            <a:r>
              <a:rPr lang="fr-FR" dirty="0" err="1"/>
              <a:t>according</a:t>
            </a:r>
            <a:r>
              <a:rPr lang="fr-FR" dirty="0"/>
              <a:t> to local distribution.</a:t>
            </a:r>
          </a:p>
          <a:p>
            <a:r>
              <a:rPr lang="fr-FR" dirty="0"/>
              <a:t>  </a:t>
            </a:r>
            <a:r>
              <a:rPr lang="en-GB" dirty="0"/>
              <a:t>Finally, morphological operations like removing small holes, closing…</a:t>
            </a:r>
            <a:r>
              <a:rPr lang="fr-FR" dirty="0"/>
              <a:t> </a:t>
            </a:r>
          </a:p>
        </p:txBody>
      </p:sp>
      <p:sp>
        <p:nvSpPr>
          <p:cNvPr id="2" name="Espace réservé du contenu 7">
            <a:extLst>
              <a:ext uri="{FF2B5EF4-FFF2-40B4-BE49-F238E27FC236}">
                <a16:creationId xmlns:a16="http://schemas.microsoft.com/office/drawing/2014/main" id="{5B865295-A001-5499-3FB4-9DAD17FD4FE9}"/>
              </a:ext>
            </a:extLst>
          </p:cNvPr>
          <p:cNvSpPr txBox="1">
            <a:spLocks/>
          </p:cNvSpPr>
          <p:nvPr/>
        </p:nvSpPr>
        <p:spPr>
          <a:xfrm>
            <a:off x="4567659" y="1418545"/>
            <a:ext cx="3671466" cy="3263504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3" name="Espace réservé du contenu 7">
            <a:extLst>
              <a:ext uri="{FF2B5EF4-FFF2-40B4-BE49-F238E27FC236}">
                <a16:creationId xmlns:a16="http://schemas.microsoft.com/office/drawing/2014/main" id="{550A6368-437F-92B1-53EF-8B9DCD0F5B25}"/>
              </a:ext>
            </a:extLst>
          </p:cNvPr>
          <p:cNvSpPr txBox="1">
            <a:spLocks/>
          </p:cNvSpPr>
          <p:nvPr/>
        </p:nvSpPr>
        <p:spPr>
          <a:xfrm>
            <a:off x="4503771" y="1244372"/>
            <a:ext cx="3671466" cy="3263504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For </a:t>
            </a:r>
            <a:r>
              <a:rPr lang="fr-CH" dirty="0" err="1"/>
              <a:t>some</a:t>
            </a:r>
            <a:r>
              <a:rPr lang="fr-CH" dirty="0"/>
              <a:t> images,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steps</a:t>
            </a:r>
            <a:r>
              <a:rPr lang="fr-CH" dirty="0"/>
              <a:t> </a:t>
            </a:r>
            <a:r>
              <a:rPr lang="fr-CH" dirty="0" err="1"/>
              <a:t>were</a:t>
            </a:r>
            <a:r>
              <a:rPr lang="fr-CH" dirty="0"/>
              <a:t> </a:t>
            </a:r>
            <a:r>
              <a:rPr lang="fr-CH" dirty="0" err="1"/>
              <a:t>enough</a:t>
            </a:r>
            <a:r>
              <a:rPr lang="fr-CH" dirty="0"/>
              <a:t> to </a:t>
            </a:r>
            <a:r>
              <a:rPr lang="fr-CH" dirty="0" err="1"/>
              <a:t>get</a:t>
            </a:r>
            <a:r>
              <a:rPr lang="fr-CH" dirty="0"/>
              <a:t> </a:t>
            </a:r>
            <a:r>
              <a:rPr lang="fr-CH" dirty="0" err="1"/>
              <a:t>perfectly</a:t>
            </a:r>
            <a:r>
              <a:rPr lang="fr-CH" dirty="0"/>
              <a:t> </a:t>
            </a:r>
            <a:r>
              <a:rPr lang="fr-CH" dirty="0" err="1"/>
              <a:t>segmented</a:t>
            </a:r>
            <a:r>
              <a:rPr lang="fr-CH" dirty="0"/>
              <a:t> </a:t>
            </a:r>
            <a:r>
              <a:rPr lang="fr-CH" dirty="0" err="1"/>
              <a:t>pieces</a:t>
            </a:r>
            <a:r>
              <a:rPr lang="fr-CH" dirty="0"/>
              <a:t> :</a:t>
            </a:r>
            <a:endParaRPr lang="fr-FR" dirty="0"/>
          </a:p>
        </p:txBody>
      </p:sp>
      <p:pic>
        <p:nvPicPr>
          <p:cNvPr id="10" name="Image 9" descr="Une image contenant art, capture d’écran&#10;&#10;Description générée automatiquement">
            <a:extLst>
              <a:ext uri="{FF2B5EF4-FFF2-40B4-BE49-F238E27FC236}">
                <a16:creationId xmlns:a16="http://schemas.microsoft.com/office/drawing/2014/main" id="{EF2DFB38-C869-65B5-AE0E-10F677E0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381" y="2390324"/>
            <a:ext cx="2485693" cy="24856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F5FD07-48A8-CFC0-7C95-3DC4E74D2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074" y="2358804"/>
            <a:ext cx="2680510" cy="2632299"/>
          </a:xfrm>
          <a:prstGeom prst="rect">
            <a:avLst/>
          </a:prstGeom>
        </p:spPr>
      </p:pic>
      <p:sp>
        <p:nvSpPr>
          <p:cNvPr id="17" name="Titre 3">
            <a:extLst>
              <a:ext uri="{FF2B5EF4-FFF2-40B4-BE49-F238E27FC236}">
                <a16:creationId xmlns:a16="http://schemas.microsoft.com/office/drawing/2014/main" id="{495CCD93-9D0C-85B7-B508-4344E99E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/>
          <a:lstStyle/>
          <a:p>
            <a:r>
              <a:rPr lang="fr-CH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32475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>
            <a:normAutofit/>
          </a:bodyPr>
          <a:lstStyle/>
          <a:p>
            <a:r>
              <a:rPr lang="fr-FR" dirty="0"/>
              <a:t>Puzzle </a:t>
            </a:r>
            <a:r>
              <a:rPr lang="fr-FR" dirty="0" err="1"/>
              <a:t>Solving</a:t>
            </a:r>
            <a:r>
              <a:rPr lang="fr-FR" dirty="0"/>
              <a:t>: 3x3 reconstruction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A0E4C-FAC6-CF14-2EB3-90E25B337745}"/>
              </a:ext>
            </a:extLst>
          </p:cNvPr>
          <p:cNvSpPr txBox="1"/>
          <p:nvPr/>
        </p:nvSpPr>
        <p:spPr>
          <a:xfrm>
            <a:off x="1110414" y="950588"/>
            <a:ext cx="23612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Ideal graph 3x3 puzzle: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E35D84-36F0-E182-B7E2-953D5F8FBB61}"/>
              </a:ext>
            </a:extLst>
          </p:cNvPr>
          <p:cNvSpPr/>
          <p:nvPr/>
        </p:nvSpPr>
        <p:spPr>
          <a:xfrm>
            <a:off x="1451372" y="171011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124484-285B-B317-18E6-FA17FCF049DA}"/>
              </a:ext>
            </a:extLst>
          </p:cNvPr>
          <p:cNvSpPr/>
          <p:nvPr/>
        </p:nvSpPr>
        <p:spPr>
          <a:xfrm>
            <a:off x="2266502" y="170886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AFDA23-6101-5822-CC8C-0A152FA41FF8}"/>
              </a:ext>
            </a:extLst>
          </p:cNvPr>
          <p:cNvSpPr/>
          <p:nvPr/>
        </p:nvSpPr>
        <p:spPr>
          <a:xfrm>
            <a:off x="2266502" y="2337681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099012-7EE3-98BA-ECE0-B87B632DE66B}"/>
              </a:ext>
            </a:extLst>
          </p:cNvPr>
          <p:cNvSpPr/>
          <p:nvPr/>
        </p:nvSpPr>
        <p:spPr>
          <a:xfrm>
            <a:off x="3032967" y="1708865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04F0FA-641A-8258-6BD2-88E17F991E0F}"/>
              </a:ext>
            </a:extLst>
          </p:cNvPr>
          <p:cNvSpPr/>
          <p:nvPr/>
        </p:nvSpPr>
        <p:spPr>
          <a:xfrm>
            <a:off x="3030306" y="2337680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CAB9EF-CE71-4BE6-D225-072207E36090}"/>
              </a:ext>
            </a:extLst>
          </p:cNvPr>
          <p:cNvSpPr/>
          <p:nvPr/>
        </p:nvSpPr>
        <p:spPr>
          <a:xfrm>
            <a:off x="1451372" y="2345160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D8E902-CEE1-3F06-DA95-EB0DFF96EF17}"/>
              </a:ext>
            </a:extLst>
          </p:cNvPr>
          <p:cNvSpPr/>
          <p:nvPr/>
        </p:nvSpPr>
        <p:spPr>
          <a:xfrm>
            <a:off x="1456965" y="2980204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10DC4-95B9-9F2D-2581-5DA62242B735}"/>
              </a:ext>
            </a:extLst>
          </p:cNvPr>
          <p:cNvSpPr/>
          <p:nvPr/>
        </p:nvSpPr>
        <p:spPr>
          <a:xfrm>
            <a:off x="2266502" y="2980204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593D06-5D7F-44F5-CFD6-85A1C97F878B}"/>
              </a:ext>
            </a:extLst>
          </p:cNvPr>
          <p:cNvSpPr/>
          <p:nvPr/>
        </p:nvSpPr>
        <p:spPr>
          <a:xfrm>
            <a:off x="3030306" y="2980204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FCEBFC-A22A-9705-5538-6845977B0C45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1736598" y="1847285"/>
            <a:ext cx="529904" cy="1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34BD2-7592-83BC-BD3F-F3EC0D584E33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2551728" y="1847284"/>
            <a:ext cx="48123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0B5F1-822C-FFF9-0436-9CCEBB9D9689}"/>
              </a:ext>
            </a:extLst>
          </p:cNvPr>
          <p:cNvCxnSpPr>
            <a:cxnSpLocks/>
            <a:stCxn id="3" idx="4"/>
            <a:endCxn id="12" idx="0"/>
          </p:cNvCxnSpPr>
          <p:nvPr/>
        </p:nvCxnSpPr>
        <p:spPr>
          <a:xfrm>
            <a:off x="1593985" y="1986953"/>
            <a:ext cx="0" cy="3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5AC477-3897-C6C9-E13A-D839478ADDD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 flipV="1">
            <a:off x="1736598" y="2476100"/>
            <a:ext cx="529904" cy="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0E72AF-17DF-2795-D521-6D2BE84C4456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409115" y="1985703"/>
            <a:ext cx="0" cy="35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BEA99D-F223-34A6-85BB-E3D76F161A3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551728" y="2476099"/>
            <a:ext cx="47857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2EF358-D47A-CE54-2355-AB78D35634AB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3172919" y="1985702"/>
            <a:ext cx="2661" cy="35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0DF7B7-C808-A326-60F0-F3F20B265EF6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1593985" y="2621997"/>
            <a:ext cx="5593" cy="3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623FF7-4910-C257-C597-E27349DCCEBE}"/>
              </a:ext>
            </a:extLst>
          </p:cNvPr>
          <p:cNvCxnSpPr>
            <a:cxnSpLocks/>
            <a:stCxn id="15" idx="0"/>
            <a:endCxn id="11" idx="4"/>
          </p:cNvCxnSpPr>
          <p:nvPr/>
        </p:nvCxnSpPr>
        <p:spPr>
          <a:xfrm flipV="1">
            <a:off x="3172919" y="2614517"/>
            <a:ext cx="0" cy="36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B7D9B4-26C3-4669-BA4D-0E6C71B06834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2409115" y="2614518"/>
            <a:ext cx="0" cy="36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43BAF2-083C-2631-E323-8C86D740899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1742191" y="3118623"/>
            <a:ext cx="52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EF3B16-D557-EDF6-A5DC-BD869288F851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2551728" y="3118623"/>
            <a:ext cx="478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AF2B8BD-6A15-7522-D79E-179D7252DC32}"/>
              </a:ext>
            </a:extLst>
          </p:cNvPr>
          <p:cNvSpPr/>
          <p:nvPr/>
        </p:nvSpPr>
        <p:spPr>
          <a:xfrm>
            <a:off x="6301259" y="1706018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3E67F7-1747-8A6A-232C-398583D3DE06}"/>
              </a:ext>
            </a:extLst>
          </p:cNvPr>
          <p:cNvSpPr/>
          <p:nvPr/>
        </p:nvSpPr>
        <p:spPr>
          <a:xfrm>
            <a:off x="6301259" y="2334833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DEFC7C-77C5-80EA-1B6B-DB78617FA671}"/>
              </a:ext>
            </a:extLst>
          </p:cNvPr>
          <p:cNvSpPr/>
          <p:nvPr/>
        </p:nvSpPr>
        <p:spPr>
          <a:xfrm>
            <a:off x="7065063" y="2334832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CD4396-5E90-99E6-40BE-98583EF283F0}"/>
              </a:ext>
            </a:extLst>
          </p:cNvPr>
          <p:cNvSpPr/>
          <p:nvPr/>
        </p:nvSpPr>
        <p:spPr>
          <a:xfrm>
            <a:off x="5486129" y="2342312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B92C2A-ED16-EDDB-29F6-222436808EEF}"/>
              </a:ext>
            </a:extLst>
          </p:cNvPr>
          <p:cNvSpPr/>
          <p:nvPr/>
        </p:nvSpPr>
        <p:spPr>
          <a:xfrm>
            <a:off x="6301259" y="297735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5AB9B3-6282-F0B1-A77D-BD248E428F3A}"/>
              </a:ext>
            </a:extLst>
          </p:cNvPr>
          <p:cNvCxnSpPr>
            <a:cxnSpLocks/>
            <a:stCxn id="29" idx="6"/>
            <a:endCxn id="26" idx="2"/>
          </p:cNvCxnSpPr>
          <p:nvPr/>
        </p:nvCxnSpPr>
        <p:spPr>
          <a:xfrm flipV="1">
            <a:off x="5771355" y="2473252"/>
            <a:ext cx="529904" cy="7479"/>
          </a:xfrm>
          <a:prstGeom prst="line">
            <a:avLst/>
          </a:prstGeom>
          <a:ln w="12700">
            <a:solidFill>
              <a:srgbClr val="00A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9ABF87-FEFF-AE67-5ED9-6BE69BA48A67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6443872" y="1982855"/>
            <a:ext cx="0" cy="351978"/>
          </a:xfrm>
          <a:prstGeom prst="line">
            <a:avLst/>
          </a:prstGeom>
          <a:ln w="12700">
            <a:solidFill>
              <a:srgbClr val="00A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A8EF5E-C8AD-51E7-A840-14F2B82A2F08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6586485" y="2473251"/>
            <a:ext cx="478578" cy="1"/>
          </a:xfrm>
          <a:prstGeom prst="line">
            <a:avLst/>
          </a:prstGeom>
          <a:ln w="12700">
            <a:solidFill>
              <a:srgbClr val="00A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1D332DC-B227-D44B-6840-B791C97BCE45}"/>
              </a:ext>
            </a:extLst>
          </p:cNvPr>
          <p:cNvCxnSpPr>
            <a:cxnSpLocks/>
            <a:stCxn id="26" idx="4"/>
            <a:endCxn id="31" idx="0"/>
          </p:cNvCxnSpPr>
          <p:nvPr/>
        </p:nvCxnSpPr>
        <p:spPr>
          <a:xfrm>
            <a:off x="6443872" y="2611670"/>
            <a:ext cx="0" cy="365686"/>
          </a:xfrm>
          <a:prstGeom prst="line">
            <a:avLst/>
          </a:prstGeom>
          <a:ln w="12700">
            <a:solidFill>
              <a:srgbClr val="00A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FC3F90-0B96-1556-1663-4F388E734DA0}"/>
              </a:ext>
            </a:extLst>
          </p:cNvPr>
          <p:cNvSpPr txBox="1"/>
          <p:nvPr/>
        </p:nvSpPr>
        <p:spPr>
          <a:xfrm>
            <a:off x="5405870" y="956727"/>
            <a:ext cx="236123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Reconstruct</a:t>
            </a:r>
            <a:r>
              <a:rPr lang="fr-CH" dirty="0"/>
              <a:t> cross,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Apply relative rotation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BCC6D89-27F1-1FB0-C9C9-267582D047C6}"/>
              </a:ext>
            </a:extLst>
          </p:cNvPr>
          <p:cNvSpPr/>
          <p:nvPr/>
        </p:nvSpPr>
        <p:spPr>
          <a:xfrm>
            <a:off x="6237593" y="1429181"/>
            <a:ext cx="418323" cy="3881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68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4" name="Circular Arrow 53">
            <a:extLst>
              <a:ext uri="{FF2B5EF4-FFF2-40B4-BE49-F238E27FC236}">
                <a16:creationId xmlns:a16="http://schemas.microsoft.com/office/drawing/2014/main" id="{C3B2D719-6523-B141-676D-28523AEDC582}"/>
              </a:ext>
            </a:extLst>
          </p:cNvPr>
          <p:cNvSpPr/>
          <p:nvPr/>
        </p:nvSpPr>
        <p:spPr>
          <a:xfrm rot="5400000">
            <a:off x="7193418" y="2279159"/>
            <a:ext cx="418323" cy="3881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68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5" name="Circular Arrow 54">
            <a:extLst>
              <a:ext uri="{FF2B5EF4-FFF2-40B4-BE49-F238E27FC236}">
                <a16:creationId xmlns:a16="http://schemas.microsoft.com/office/drawing/2014/main" id="{185104AD-E80A-C75C-CC10-2B727B732DEA}"/>
              </a:ext>
            </a:extLst>
          </p:cNvPr>
          <p:cNvSpPr/>
          <p:nvPr/>
        </p:nvSpPr>
        <p:spPr>
          <a:xfrm rot="16200000" flipH="1">
            <a:off x="5225717" y="2279159"/>
            <a:ext cx="365686" cy="3881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68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759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>
            <a:normAutofit/>
          </a:bodyPr>
          <a:lstStyle/>
          <a:p>
            <a:r>
              <a:rPr lang="fr-FR" dirty="0"/>
              <a:t>Puzzle </a:t>
            </a:r>
            <a:r>
              <a:rPr lang="fr-FR" dirty="0" err="1"/>
              <a:t>Solving</a:t>
            </a:r>
            <a:r>
              <a:rPr lang="fr-FR" dirty="0"/>
              <a:t>: 3x3 reconstruction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A0E4C-FAC6-CF14-2EB3-90E25B337745}"/>
              </a:ext>
            </a:extLst>
          </p:cNvPr>
          <p:cNvSpPr txBox="1"/>
          <p:nvPr/>
        </p:nvSpPr>
        <p:spPr>
          <a:xfrm>
            <a:off x="1110414" y="950588"/>
            <a:ext cx="23612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Ideal graph 3x3 puzzle: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E35D84-36F0-E182-B7E2-953D5F8FBB61}"/>
              </a:ext>
            </a:extLst>
          </p:cNvPr>
          <p:cNvSpPr/>
          <p:nvPr/>
        </p:nvSpPr>
        <p:spPr>
          <a:xfrm>
            <a:off x="1451372" y="171011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124484-285B-B317-18E6-FA17FCF049DA}"/>
              </a:ext>
            </a:extLst>
          </p:cNvPr>
          <p:cNvSpPr/>
          <p:nvPr/>
        </p:nvSpPr>
        <p:spPr>
          <a:xfrm>
            <a:off x="2266502" y="170886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AFDA23-6101-5822-CC8C-0A152FA41FF8}"/>
              </a:ext>
            </a:extLst>
          </p:cNvPr>
          <p:cNvSpPr/>
          <p:nvPr/>
        </p:nvSpPr>
        <p:spPr>
          <a:xfrm>
            <a:off x="2266502" y="2337681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099012-7EE3-98BA-ECE0-B87B632DE66B}"/>
              </a:ext>
            </a:extLst>
          </p:cNvPr>
          <p:cNvSpPr/>
          <p:nvPr/>
        </p:nvSpPr>
        <p:spPr>
          <a:xfrm>
            <a:off x="3032967" y="1708865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04F0FA-641A-8258-6BD2-88E17F991E0F}"/>
              </a:ext>
            </a:extLst>
          </p:cNvPr>
          <p:cNvSpPr/>
          <p:nvPr/>
        </p:nvSpPr>
        <p:spPr>
          <a:xfrm>
            <a:off x="3030306" y="2337680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CAB9EF-CE71-4BE6-D225-072207E36090}"/>
              </a:ext>
            </a:extLst>
          </p:cNvPr>
          <p:cNvSpPr/>
          <p:nvPr/>
        </p:nvSpPr>
        <p:spPr>
          <a:xfrm>
            <a:off x="1451372" y="2345160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D8E902-CEE1-3F06-DA95-EB0DFF96EF17}"/>
              </a:ext>
            </a:extLst>
          </p:cNvPr>
          <p:cNvSpPr/>
          <p:nvPr/>
        </p:nvSpPr>
        <p:spPr>
          <a:xfrm>
            <a:off x="1456965" y="2980204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10DC4-95B9-9F2D-2581-5DA62242B735}"/>
              </a:ext>
            </a:extLst>
          </p:cNvPr>
          <p:cNvSpPr/>
          <p:nvPr/>
        </p:nvSpPr>
        <p:spPr>
          <a:xfrm>
            <a:off x="2266502" y="2980204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593D06-5D7F-44F5-CFD6-85A1C97F878B}"/>
              </a:ext>
            </a:extLst>
          </p:cNvPr>
          <p:cNvSpPr/>
          <p:nvPr/>
        </p:nvSpPr>
        <p:spPr>
          <a:xfrm>
            <a:off x="3030306" y="2980204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FCEBFC-A22A-9705-5538-6845977B0C45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1736598" y="1847285"/>
            <a:ext cx="529904" cy="1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34BD2-7592-83BC-BD3F-F3EC0D584E33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2551728" y="1847284"/>
            <a:ext cx="48123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0B5F1-822C-FFF9-0436-9CCEBB9D9689}"/>
              </a:ext>
            </a:extLst>
          </p:cNvPr>
          <p:cNvCxnSpPr>
            <a:cxnSpLocks/>
            <a:stCxn id="3" idx="4"/>
            <a:endCxn id="12" idx="0"/>
          </p:cNvCxnSpPr>
          <p:nvPr/>
        </p:nvCxnSpPr>
        <p:spPr>
          <a:xfrm>
            <a:off x="1593985" y="1986953"/>
            <a:ext cx="0" cy="3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5AC477-3897-C6C9-E13A-D839478ADDD4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 flipV="1">
            <a:off x="1736598" y="2476100"/>
            <a:ext cx="529904" cy="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0E72AF-17DF-2795-D521-6D2BE84C4456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409115" y="1985703"/>
            <a:ext cx="0" cy="35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BEA99D-F223-34A6-85BB-E3D76F161A3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551728" y="2476099"/>
            <a:ext cx="47857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2EF358-D47A-CE54-2355-AB78D35634AB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3172919" y="1985702"/>
            <a:ext cx="2661" cy="35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0DF7B7-C808-A326-60F0-F3F20B265EF6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1593985" y="2621997"/>
            <a:ext cx="5593" cy="3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623FF7-4910-C257-C597-E27349DCCEBE}"/>
              </a:ext>
            </a:extLst>
          </p:cNvPr>
          <p:cNvCxnSpPr>
            <a:cxnSpLocks/>
            <a:stCxn id="15" idx="0"/>
            <a:endCxn id="11" idx="4"/>
          </p:cNvCxnSpPr>
          <p:nvPr/>
        </p:nvCxnSpPr>
        <p:spPr>
          <a:xfrm flipV="1">
            <a:off x="3172919" y="2614517"/>
            <a:ext cx="0" cy="36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B7D9B4-26C3-4669-BA4D-0E6C71B06834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2409115" y="2614518"/>
            <a:ext cx="0" cy="36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43BAF2-083C-2631-E323-8C86D740899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1742191" y="3118623"/>
            <a:ext cx="52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EF3B16-D557-EDF6-A5DC-BD869288F851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2551728" y="3118623"/>
            <a:ext cx="478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46938A4-4890-AA12-9294-29392D646561}"/>
              </a:ext>
            </a:extLst>
          </p:cNvPr>
          <p:cNvSpPr/>
          <p:nvPr/>
        </p:nvSpPr>
        <p:spPr>
          <a:xfrm>
            <a:off x="5486129" y="1707268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F2B8BD-6A15-7522-D79E-179D7252DC32}"/>
              </a:ext>
            </a:extLst>
          </p:cNvPr>
          <p:cNvSpPr/>
          <p:nvPr/>
        </p:nvSpPr>
        <p:spPr>
          <a:xfrm>
            <a:off x="6301259" y="1706018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3E67F7-1747-8A6A-232C-398583D3DE06}"/>
              </a:ext>
            </a:extLst>
          </p:cNvPr>
          <p:cNvSpPr/>
          <p:nvPr/>
        </p:nvSpPr>
        <p:spPr>
          <a:xfrm>
            <a:off x="6301259" y="2334833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206420-B301-9F8F-3DAA-17BADE4383FE}"/>
              </a:ext>
            </a:extLst>
          </p:cNvPr>
          <p:cNvSpPr/>
          <p:nvPr/>
        </p:nvSpPr>
        <p:spPr>
          <a:xfrm>
            <a:off x="7067724" y="1706017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DEFC7C-77C5-80EA-1B6B-DB78617FA671}"/>
              </a:ext>
            </a:extLst>
          </p:cNvPr>
          <p:cNvSpPr/>
          <p:nvPr/>
        </p:nvSpPr>
        <p:spPr>
          <a:xfrm>
            <a:off x="7065063" y="2334832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CD4396-5E90-99E6-40BE-98583EF283F0}"/>
              </a:ext>
            </a:extLst>
          </p:cNvPr>
          <p:cNvSpPr/>
          <p:nvPr/>
        </p:nvSpPr>
        <p:spPr>
          <a:xfrm>
            <a:off x="5486129" y="2342312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92A60D-2BAB-84F4-5428-8D7B92F47CBC}"/>
              </a:ext>
            </a:extLst>
          </p:cNvPr>
          <p:cNvSpPr/>
          <p:nvPr/>
        </p:nvSpPr>
        <p:spPr>
          <a:xfrm>
            <a:off x="5491722" y="297735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B92C2A-ED16-EDDB-29F6-222436808EEF}"/>
              </a:ext>
            </a:extLst>
          </p:cNvPr>
          <p:cNvSpPr/>
          <p:nvPr/>
        </p:nvSpPr>
        <p:spPr>
          <a:xfrm>
            <a:off x="6301259" y="297735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8AAC12-E80B-1608-5371-9C0B0344BEF1}"/>
              </a:ext>
            </a:extLst>
          </p:cNvPr>
          <p:cNvSpPr/>
          <p:nvPr/>
        </p:nvSpPr>
        <p:spPr>
          <a:xfrm>
            <a:off x="7065063" y="2977356"/>
            <a:ext cx="285226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784112-0132-A461-2411-D23D0EADBE73}"/>
              </a:ext>
            </a:extLst>
          </p:cNvPr>
          <p:cNvCxnSpPr>
            <a:stCxn id="16" idx="6"/>
            <a:endCxn id="25" idx="2"/>
          </p:cNvCxnSpPr>
          <p:nvPr/>
        </p:nvCxnSpPr>
        <p:spPr>
          <a:xfrm flipV="1">
            <a:off x="5771355" y="1844437"/>
            <a:ext cx="529904" cy="125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7C663E-D03F-BFB7-26B8-2CEB76662A6C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6586485" y="1844436"/>
            <a:ext cx="481239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5AB9B3-6282-F0B1-A77D-BD248E428F3A}"/>
              </a:ext>
            </a:extLst>
          </p:cNvPr>
          <p:cNvCxnSpPr>
            <a:cxnSpLocks/>
            <a:stCxn id="29" idx="6"/>
            <a:endCxn id="26" idx="2"/>
          </p:cNvCxnSpPr>
          <p:nvPr/>
        </p:nvCxnSpPr>
        <p:spPr>
          <a:xfrm flipV="1">
            <a:off x="5771355" y="2473252"/>
            <a:ext cx="529904" cy="7479"/>
          </a:xfrm>
          <a:prstGeom prst="line">
            <a:avLst/>
          </a:prstGeom>
          <a:ln w="12700">
            <a:solidFill>
              <a:srgbClr val="00A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9ABF87-FEFF-AE67-5ED9-6BE69BA48A67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6443872" y="1982855"/>
            <a:ext cx="0" cy="351978"/>
          </a:xfrm>
          <a:prstGeom prst="line">
            <a:avLst/>
          </a:prstGeom>
          <a:ln w="12700">
            <a:solidFill>
              <a:srgbClr val="00A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A8EF5E-C8AD-51E7-A840-14F2B82A2F08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6586485" y="2473251"/>
            <a:ext cx="478578" cy="1"/>
          </a:xfrm>
          <a:prstGeom prst="line">
            <a:avLst/>
          </a:prstGeom>
          <a:ln w="12700">
            <a:solidFill>
              <a:srgbClr val="00A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1D332DC-B227-D44B-6840-B791C97BCE45}"/>
              </a:ext>
            </a:extLst>
          </p:cNvPr>
          <p:cNvCxnSpPr>
            <a:cxnSpLocks/>
            <a:stCxn id="26" idx="4"/>
            <a:endCxn id="31" idx="0"/>
          </p:cNvCxnSpPr>
          <p:nvPr/>
        </p:nvCxnSpPr>
        <p:spPr>
          <a:xfrm>
            <a:off x="6443872" y="2611670"/>
            <a:ext cx="0" cy="365686"/>
          </a:xfrm>
          <a:prstGeom prst="line">
            <a:avLst/>
          </a:prstGeom>
          <a:ln w="12700">
            <a:solidFill>
              <a:srgbClr val="00A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C23ED66-2EF7-9FC9-2431-114AF761752B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5776948" y="3115775"/>
            <a:ext cx="52431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BF5787-CCA4-81AC-3FD2-E71ED007F09D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6586485" y="3115775"/>
            <a:ext cx="47857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FC3F90-0B96-1556-1663-4F388E734DA0}"/>
              </a:ext>
            </a:extLst>
          </p:cNvPr>
          <p:cNvSpPr txBox="1"/>
          <p:nvPr/>
        </p:nvSpPr>
        <p:spPr>
          <a:xfrm>
            <a:off x="5405870" y="956727"/>
            <a:ext cx="23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Add</a:t>
            </a:r>
            <a:r>
              <a:rPr lang="fr-CH" dirty="0"/>
              <a:t> corners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Apply relative rotation</a:t>
            </a: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DA16BBC8-2456-FED0-55D9-FE0238D06F35}"/>
              </a:ext>
            </a:extLst>
          </p:cNvPr>
          <p:cNvSpPr/>
          <p:nvPr/>
        </p:nvSpPr>
        <p:spPr>
          <a:xfrm rot="5400000">
            <a:off x="7557938" y="1415252"/>
            <a:ext cx="418323" cy="3881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6802"/>
            </a:avLst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53" name="Circular Arrow 52">
            <a:extLst>
              <a:ext uri="{FF2B5EF4-FFF2-40B4-BE49-F238E27FC236}">
                <a16:creationId xmlns:a16="http://schemas.microsoft.com/office/drawing/2014/main" id="{ECC5234D-9C8D-6CA1-67BC-0DE9D4008260}"/>
              </a:ext>
            </a:extLst>
          </p:cNvPr>
          <p:cNvSpPr/>
          <p:nvPr/>
        </p:nvSpPr>
        <p:spPr>
          <a:xfrm>
            <a:off x="7002346" y="1455962"/>
            <a:ext cx="418323" cy="3881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68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18EA14-254D-32C4-1A3A-A18213998F16}"/>
              </a:ext>
            </a:extLst>
          </p:cNvPr>
          <p:cNvSpPr txBox="1"/>
          <p:nvPr/>
        </p:nvSpPr>
        <p:spPr>
          <a:xfrm>
            <a:off x="7437671" y="1423625"/>
            <a:ext cx="312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24949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>
            <a:normAutofit/>
          </a:bodyPr>
          <a:lstStyle/>
          <a:p>
            <a:r>
              <a:rPr lang="fr-FR" dirty="0"/>
              <a:t>Puzzle </a:t>
            </a:r>
            <a:r>
              <a:rPr lang="fr-FR" dirty="0" err="1"/>
              <a:t>Solving</a:t>
            </a:r>
            <a:r>
              <a:rPr lang="fr-FR" dirty="0"/>
              <a:t>: </a:t>
            </a:r>
            <a:r>
              <a:rPr lang="fr-FR" dirty="0" err="1"/>
              <a:t>Results</a:t>
            </a:r>
            <a:r>
              <a:rPr lang="fr-FR" dirty="0"/>
              <a:t> on 3x3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A0E4C-FAC6-CF14-2EB3-90E25B337745}"/>
              </a:ext>
            </a:extLst>
          </p:cNvPr>
          <p:cNvSpPr txBox="1"/>
          <p:nvPr/>
        </p:nvSpPr>
        <p:spPr>
          <a:xfrm>
            <a:off x="1143969" y="707879"/>
            <a:ext cx="66410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14 over 16 </a:t>
            </a:r>
            <a:r>
              <a:rPr lang="fr-CH" dirty="0" err="1"/>
              <a:t>perfect</a:t>
            </a:r>
            <a:r>
              <a:rPr lang="fr-CH" dirty="0"/>
              <a:t> (87.5%) </a:t>
            </a:r>
            <a:r>
              <a:rPr lang="fr-CH" dirty="0" err="1"/>
              <a:t>solving</a:t>
            </a:r>
            <a:r>
              <a:rPr lang="fr-CH" dirty="0"/>
              <a:t> on training data if </a:t>
            </a:r>
            <a:r>
              <a:rPr lang="fr-CH" dirty="0" err="1"/>
              <a:t>perfect</a:t>
            </a:r>
            <a:r>
              <a:rPr lang="fr-CH" dirty="0"/>
              <a:t> segmentation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pic>
        <p:nvPicPr>
          <p:cNvPr id="39" name="Picture 3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EE40175-6714-E299-3921-B225BE22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23" y="1132513"/>
            <a:ext cx="5686953" cy="1780692"/>
          </a:xfrm>
          <a:prstGeom prst="rect">
            <a:avLst/>
          </a:prstGeom>
        </p:spPr>
      </p:pic>
      <p:pic>
        <p:nvPicPr>
          <p:cNvPr id="44" name="Picture 43" descr="A black and white pattern&#10;&#10;Description automatically generated with low confidence">
            <a:extLst>
              <a:ext uri="{FF2B5EF4-FFF2-40B4-BE49-F238E27FC236}">
                <a16:creationId xmlns:a16="http://schemas.microsoft.com/office/drawing/2014/main" id="{AD290ABF-F1B4-9FEE-7EED-A6911A9DF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522" y="2983375"/>
            <a:ext cx="5686955" cy="18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65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>
            <a:normAutofit/>
          </a:bodyPr>
          <a:lstStyle/>
          <a:p>
            <a:r>
              <a:rPr lang="fr-FR" dirty="0"/>
              <a:t>Puzzle </a:t>
            </a:r>
            <a:r>
              <a:rPr lang="fr-FR" dirty="0" err="1"/>
              <a:t>Solving</a:t>
            </a:r>
            <a:r>
              <a:rPr lang="fr-FR" dirty="0"/>
              <a:t>: </a:t>
            </a:r>
            <a:r>
              <a:rPr lang="fr-FR" dirty="0" err="1"/>
              <a:t>Results</a:t>
            </a:r>
            <a:r>
              <a:rPr lang="fr-FR" dirty="0"/>
              <a:t> on 3x3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A0E4C-FAC6-CF14-2EB3-90E25B337745}"/>
              </a:ext>
            </a:extLst>
          </p:cNvPr>
          <p:cNvSpPr txBox="1"/>
          <p:nvPr/>
        </p:nvSpPr>
        <p:spPr>
          <a:xfrm>
            <a:off x="1143969" y="707879"/>
            <a:ext cx="66410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In practice …</a:t>
            </a:r>
            <a:endParaRPr lang="en-CH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pic>
        <p:nvPicPr>
          <p:cNvPr id="5" name="Picture 4" descr="A picture containing pattern, fabric, clothing, motif&#10;&#10;Description automatically generated">
            <a:extLst>
              <a:ext uri="{FF2B5EF4-FFF2-40B4-BE49-F238E27FC236}">
                <a16:creationId xmlns:a16="http://schemas.microsoft.com/office/drawing/2014/main" id="{C2654D67-7EB9-DA27-9D10-0B02DA06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52" y="1433365"/>
            <a:ext cx="3002256" cy="3002256"/>
          </a:xfrm>
          <a:prstGeom prst="rect">
            <a:avLst/>
          </a:prstGeom>
        </p:spPr>
      </p:pic>
      <p:pic>
        <p:nvPicPr>
          <p:cNvPr id="10" name="Picture 9" descr="A picture containing screenshot, colorfulness, purple, blue&#10;&#10;Description automatically generated">
            <a:extLst>
              <a:ext uri="{FF2B5EF4-FFF2-40B4-BE49-F238E27FC236}">
                <a16:creationId xmlns:a16="http://schemas.microsoft.com/office/drawing/2014/main" id="{133F18C4-E453-8A66-75AB-275B33A93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47" y="1433365"/>
            <a:ext cx="3002256" cy="30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1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B68BBB5-791D-587F-E9E1-7B9C38DF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0534" y="765403"/>
            <a:ext cx="6262266" cy="3263504"/>
          </a:xfrm>
        </p:spPr>
        <p:txBody>
          <a:bodyPr/>
          <a:lstStyle/>
          <a:p>
            <a:r>
              <a:rPr lang="fr-CH" dirty="0"/>
              <a:t>For </a:t>
            </a:r>
            <a:r>
              <a:rPr lang="fr-CH" dirty="0" err="1"/>
              <a:t>other</a:t>
            </a:r>
            <a:r>
              <a:rPr lang="fr-CH" dirty="0"/>
              <a:t> images </a:t>
            </a:r>
            <a:r>
              <a:rPr lang="fr-CH" dirty="0" err="1"/>
              <a:t>need</a:t>
            </a:r>
            <a:r>
              <a:rPr lang="fr-CH" dirty="0"/>
              <a:t> of </a:t>
            </a:r>
            <a:r>
              <a:rPr lang="fr-CH" dirty="0" err="1"/>
              <a:t>additional</a:t>
            </a:r>
            <a:r>
              <a:rPr lang="fr-CH" dirty="0"/>
              <a:t> </a:t>
            </a:r>
            <a:r>
              <a:rPr lang="fr-CH" dirty="0" err="1"/>
              <a:t>processing</a:t>
            </a:r>
            <a:r>
              <a:rPr lang="fr-CH" dirty="0"/>
              <a:t> :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E5E4467-FEC9-C457-F296-DBE483A0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Segmentation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3C7270-5DE2-4018-405D-7F224DBD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E9A8D4-F2B7-9790-1B9F-8572F390A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8D9532-98A1-AF2C-B0DD-514EC3FE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93BDACE-3FB0-95AE-8B27-7819A881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945" y="1399774"/>
            <a:ext cx="3396342" cy="3335256"/>
          </a:xfrm>
          <a:prstGeom prst="rect">
            <a:avLst/>
          </a:prstGeom>
        </p:spPr>
      </p:pic>
      <p:pic>
        <p:nvPicPr>
          <p:cNvPr id="15" name="Image 14" descr="Une image contenant Caractère coloré, violet, capture d’écran, Post-it&#10;&#10;Description générée automatiquement">
            <a:extLst>
              <a:ext uri="{FF2B5EF4-FFF2-40B4-BE49-F238E27FC236}">
                <a16:creationId xmlns:a16="http://schemas.microsoft.com/office/drawing/2014/main" id="{C0A26A37-879A-AE4D-24A5-AC64BABB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88" y="1399774"/>
            <a:ext cx="326350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8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0818BA8-AE53-E587-8FDD-612FCAE29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8984" y="939482"/>
            <a:ext cx="3671466" cy="1190963"/>
          </a:xfrm>
        </p:spPr>
        <p:txBody>
          <a:bodyPr/>
          <a:lstStyle/>
          <a:p>
            <a:r>
              <a:rPr lang="fr-CH" dirty="0" err="1"/>
              <a:t>We</a:t>
            </a:r>
            <a:r>
              <a:rPr lang="fr-CH" dirty="0"/>
              <a:t> fit a square </a:t>
            </a:r>
            <a:r>
              <a:rPr lang="fr-CH" dirty="0" err="1"/>
              <a:t>that</a:t>
            </a:r>
            <a:r>
              <a:rPr lang="fr-CH" dirty="0"/>
              <a:t> has </a:t>
            </a:r>
            <a:r>
              <a:rPr lang="fr-CH" dirty="0" err="1"/>
              <a:t>exactly</a:t>
            </a:r>
            <a:r>
              <a:rPr lang="fr-CH" dirty="0"/>
              <a:t> the </a:t>
            </a:r>
            <a:r>
              <a:rPr lang="fr-CH" dirty="0" err="1"/>
              <a:t>expected</a:t>
            </a:r>
            <a:r>
              <a:rPr lang="fr-CH" dirty="0"/>
              <a:t> </a:t>
            </a:r>
            <a:r>
              <a:rPr lang="fr-CH" dirty="0" err="1"/>
              <a:t>piece</a:t>
            </a:r>
            <a:r>
              <a:rPr lang="fr-CH" dirty="0"/>
              <a:t> size </a:t>
            </a:r>
            <a:r>
              <a:rPr lang="fr-CH" dirty="0" err="1"/>
              <a:t>around</a:t>
            </a:r>
            <a:r>
              <a:rPr lang="fr-CH" dirty="0"/>
              <a:t> </a:t>
            </a:r>
            <a:r>
              <a:rPr lang="fr-CH" dirty="0" err="1"/>
              <a:t>each</a:t>
            </a:r>
            <a:r>
              <a:rPr lang="fr-CH" dirty="0"/>
              <a:t> </a:t>
            </a:r>
            <a:r>
              <a:rPr lang="fr-CH" dirty="0" err="1"/>
              <a:t>object</a:t>
            </a:r>
            <a:r>
              <a:rPr lang="fr-CH" dirty="0"/>
              <a:t> </a:t>
            </a:r>
            <a:r>
              <a:rPr lang="fr-CH" dirty="0" err="1"/>
              <a:t>obtained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the </a:t>
            </a:r>
            <a:r>
              <a:rPr lang="fr-CH" dirty="0" err="1"/>
              <a:t>previous</a:t>
            </a:r>
            <a:r>
              <a:rPr lang="fr-CH" dirty="0"/>
              <a:t> </a:t>
            </a:r>
            <a:r>
              <a:rPr lang="fr-CH" dirty="0" err="1"/>
              <a:t>steps</a:t>
            </a:r>
            <a:r>
              <a:rPr lang="fr-CH" dirty="0"/>
              <a:t>.</a:t>
            </a:r>
          </a:p>
          <a:p>
            <a:endParaRPr lang="fr-CH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57D7365-B1F6-6F9F-C51E-B1626960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091011" cy="1072753"/>
          </a:xfrm>
        </p:spPr>
        <p:txBody>
          <a:bodyPr/>
          <a:lstStyle/>
          <a:p>
            <a:r>
              <a:rPr lang="fr-CH" dirty="0"/>
              <a:t>Segmentation : </a:t>
            </a:r>
            <a:r>
              <a:rPr lang="fr-CH" dirty="0" err="1"/>
              <a:t>additional</a:t>
            </a:r>
            <a:r>
              <a:rPr lang="fr-CH" dirty="0"/>
              <a:t> </a:t>
            </a:r>
            <a:r>
              <a:rPr lang="fr-CH" dirty="0" err="1"/>
              <a:t>steps</a:t>
            </a:r>
            <a:r>
              <a:rPr lang="fr-CH" dirty="0"/>
              <a:t>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75E810-22E6-3593-35B2-56397B6A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953E83-D13A-AE79-7953-9C20139F5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4EC0DF-1CBB-350D-75B2-5E487F9A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74B9EF-AEA0-D47E-5DF0-3ACD7CD0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63" y="2123466"/>
            <a:ext cx="2832214" cy="27812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6084A1-AB8C-78CB-E908-4E9C7621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20" y="2073819"/>
            <a:ext cx="2974930" cy="2865256"/>
          </a:xfrm>
          <a:prstGeom prst="rect">
            <a:avLst/>
          </a:prstGeom>
        </p:spPr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062C4705-B273-B139-F495-C6274C4644D4}"/>
              </a:ext>
            </a:extLst>
          </p:cNvPr>
          <p:cNvSpPr txBox="1">
            <a:spLocks/>
          </p:cNvSpPr>
          <p:nvPr/>
        </p:nvSpPr>
        <p:spPr>
          <a:xfrm>
            <a:off x="5136338" y="968206"/>
            <a:ext cx="3671466" cy="1190963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fill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contours </a:t>
            </a:r>
            <a:r>
              <a:rPr lang="fr-CH" dirty="0" err="1"/>
              <a:t>completely</a:t>
            </a:r>
            <a:r>
              <a:rPr lang="fr-CH" dirty="0"/>
              <a:t> to </a:t>
            </a:r>
            <a:r>
              <a:rPr lang="fr-CH" dirty="0" err="1"/>
              <a:t>obtain</a:t>
            </a:r>
            <a:r>
              <a:rPr lang="fr-CH" dirty="0"/>
              <a:t> the final </a:t>
            </a:r>
            <a:r>
              <a:rPr lang="fr-CH" dirty="0" err="1"/>
              <a:t>mask</a:t>
            </a:r>
            <a:r>
              <a:rPr lang="fr-CH" dirty="0"/>
              <a:t> </a:t>
            </a:r>
          </a:p>
          <a:p>
            <a:endParaRPr lang="en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9359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D647652-B29B-862A-57E6-C088552A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423354" cy="1072753"/>
          </a:xfrm>
        </p:spPr>
        <p:txBody>
          <a:bodyPr/>
          <a:lstStyle/>
          <a:p>
            <a:r>
              <a:rPr lang="fr-CH" dirty="0"/>
              <a:t>Segmentation : final </a:t>
            </a:r>
            <a:r>
              <a:rPr lang="fr-CH" dirty="0" err="1"/>
              <a:t>steps</a:t>
            </a:r>
            <a:r>
              <a:rPr lang="fr-CH" dirty="0"/>
              <a:t>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10B3F8-7737-4375-0DB9-EFBFFB88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38C8F4-0EE0-B8CF-5685-2027683B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8CD24D-D418-7F24-1074-719F7D0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200E972-D893-5E32-6FDA-69B52BAFA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4370117" y="1183204"/>
            <a:ext cx="4658128" cy="2943020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F464486-D73B-3983-4A51-65D7E6D3D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896" y="1602462"/>
            <a:ext cx="3671466" cy="3263504"/>
          </a:xfrm>
        </p:spPr>
        <p:txBody>
          <a:bodyPr/>
          <a:lstStyle/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then</a:t>
            </a:r>
            <a:r>
              <a:rPr lang="fr-CH" dirty="0"/>
              <a:t> </a:t>
            </a:r>
            <a:r>
              <a:rPr lang="fr-CH" dirty="0" err="1"/>
              <a:t>crop</a:t>
            </a:r>
            <a:r>
              <a:rPr lang="fr-CH" dirty="0"/>
              <a:t> </a:t>
            </a:r>
            <a:r>
              <a:rPr lang="fr-CH" dirty="0" err="1"/>
              <a:t>each</a:t>
            </a:r>
            <a:r>
              <a:rPr lang="fr-CH" dirty="0"/>
              <a:t> </a:t>
            </a:r>
            <a:r>
              <a:rPr lang="fr-CH" dirty="0" err="1"/>
              <a:t>piece</a:t>
            </a:r>
            <a:r>
              <a:rPr lang="fr-CH" dirty="0"/>
              <a:t> </a:t>
            </a:r>
            <a:r>
              <a:rPr lang="fr-CH" dirty="0" err="1"/>
              <a:t>thanks</a:t>
            </a:r>
            <a:r>
              <a:rPr lang="fr-CH" dirty="0"/>
              <a:t> to the </a:t>
            </a:r>
            <a:r>
              <a:rPr lang="fr-CH" dirty="0" err="1"/>
              <a:t>mask</a:t>
            </a:r>
            <a:r>
              <a:rPr lang="fr-CH" dirty="0"/>
              <a:t> and to the rectangles </a:t>
            </a:r>
            <a:r>
              <a:rPr lang="fr-CH" dirty="0" err="1"/>
              <a:t>fitted</a:t>
            </a:r>
            <a:r>
              <a:rPr lang="fr-CH" dirty="0"/>
              <a:t> </a:t>
            </a:r>
            <a:r>
              <a:rPr lang="fr-CH" dirty="0" err="1"/>
              <a:t>around</a:t>
            </a:r>
            <a:r>
              <a:rPr lang="fr-CH" dirty="0"/>
              <a:t> </a:t>
            </a:r>
            <a:r>
              <a:rPr lang="fr-CH" dirty="0" err="1"/>
              <a:t>each</a:t>
            </a:r>
            <a:r>
              <a:rPr lang="fr-CH" dirty="0"/>
              <a:t> </a:t>
            </a:r>
            <a:r>
              <a:rPr lang="fr-CH" dirty="0" err="1"/>
              <a:t>piece</a:t>
            </a:r>
            <a:endParaRPr lang="fr-CH" dirty="0"/>
          </a:p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rotate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to have a </a:t>
            </a:r>
            <a:r>
              <a:rPr lang="fr-CH" dirty="0" err="1"/>
              <a:t>list</a:t>
            </a:r>
            <a:r>
              <a:rPr lang="fr-CH" dirty="0"/>
              <a:t> of </a:t>
            </a:r>
            <a:r>
              <a:rPr lang="fr-CH" dirty="0" err="1"/>
              <a:t>pieces</a:t>
            </a:r>
            <a:r>
              <a:rPr lang="fr-CH" dirty="0"/>
              <a:t> in the right orientation :</a:t>
            </a:r>
          </a:p>
        </p:txBody>
      </p:sp>
    </p:spTree>
    <p:extLst>
      <p:ext uri="{BB962C8B-B14F-4D97-AF65-F5344CB8AC3E}">
        <p14:creationId xmlns:p14="http://schemas.microsoft.com/office/powerpoint/2010/main" val="344430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/>
          <a:lstStyle/>
          <a:p>
            <a:r>
              <a:rPr lang="fr-FR"/>
              <a:t>Feature Extraction: 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1C5FDC4-C656-7FF6-1CEB-FAB953514735}"/>
              </a:ext>
            </a:extLst>
          </p:cNvPr>
          <p:cNvSpPr txBox="1">
            <a:spLocks/>
          </p:cNvSpPr>
          <p:nvPr/>
        </p:nvSpPr>
        <p:spPr>
          <a:xfrm>
            <a:off x="708818" y="707879"/>
            <a:ext cx="7726363" cy="4306021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Feature extraction transforms raw data into a reduced and meaningful representation for further analysis.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Our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goal here is to extract informative and discriminative features from the data.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Expected properties for good features:</a:t>
            </a:r>
          </a:p>
          <a:p>
            <a:pPr lvl="2"/>
            <a:r>
              <a:rPr lang="en-US" sz="1800" dirty="0">
                <a:solidFill>
                  <a:srgbClr val="374151"/>
                </a:solidFill>
                <a:latin typeface="Söhne"/>
              </a:rPr>
              <a:t>Robustness (noise, lightning variations…)</a:t>
            </a:r>
          </a:p>
          <a:p>
            <a:pPr lvl="2"/>
            <a:r>
              <a:rPr lang="en-US" sz="1800" dirty="0">
                <a:solidFill>
                  <a:srgbClr val="374151"/>
                </a:solidFill>
                <a:latin typeface="Söhne"/>
              </a:rPr>
              <a:t>Invariance (scale, rotation…)</a:t>
            </a:r>
          </a:p>
          <a:p>
            <a:pPr lvl="2"/>
            <a:r>
              <a:rPr lang="en-US" sz="1800" dirty="0">
                <a:solidFill>
                  <a:srgbClr val="374151"/>
                </a:solidFill>
                <a:latin typeface="Söhne"/>
              </a:rPr>
              <a:t>Separability (clear separation between classes, maximize distance in feature space)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Dimensionality reduction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Interpretability of underlying patterns</a:t>
            </a:r>
          </a:p>
          <a:p>
            <a:pPr marL="685800" lvl="2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2"/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685800" lvl="2" indent="0">
              <a:buNone/>
            </a:pPr>
            <a:endParaRPr lang="en-CH" b="1" dirty="0"/>
          </a:p>
          <a:p>
            <a:pPr lvl="1"/>
            <a:endParaRPr lang="en-CH" dirty="0"/>
          </a:p>
          <a:p>
            <a:pPr marL="685800" lvl="2" indent="0">
              <a:buFont typeface="Wingdings" pitchFamily="2" charset="2"/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4953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/>
          <a:lstStyle/>
          <a:p>
            <a:r>
              <a:rPr lang="fr-FR" dirty="0"/>
              <a:t>Feature Extraction (Method):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1C5FDC4-C656-7FF6-1CEB-FAB953514735}"/>
              </a:ext>
            </a:extLst>
          </p:cNvPr>
          <p:cNvSpPr txBox="1">
            <a:spLocks/>
          </p:cNvSpPr>
          <p:nvPr/>
        </p:nvSpPr>
        <p:spPr>
          <a:xfrm>
            <a:off x="708818" y="707879"/>
            <a:ext cx="5077127" cy="4306021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Color Distributions:</a:t>
            </a:r>
          </a:p>
          <a:p>
            <a:pPr lvl="1"/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RGB histograms: distribution of color intensities in the image. Info about the dominant colors and their frequencies.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Texture Features: </a:t>
            </a:r>
          </a:p>
          <a:p>
            <a:pPr lvl="1"/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Extracted using Gabor filters, which measure energy and entropy. </a:t>
            </a:r>
          </a:p>
          <a:p>
            <a:pPr lvl="1"/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Energy indicates the strength of texture patterns, while entropy quantifies their complexity.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Edge Features: </a:t>
            </a:r>
          </a:p>
          <a:p>
            <a:pPr lvl="1"/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Local Binary Patterns (LBP) histograms computed from the Canny filtered image, capturing local edge variations and patterns.</a:t>
            </a:r>
          </a:p>
          <a:p>
            <a:pPr marL="685800" lvl="2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2"/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685800" lvl="2" indent="0">
              <a:buNone/>
            </a:pPr>
            <a:endParaRPr lang="en-CH" b="1" dirty="0"/>
          </a:p>
          <a:p>
            <a:pPr lvl="1"/>
            <a:endParaRPr lang="en-CH" dirty="0"/>
          </a:p>
          <a:p>
            <a:pPr marL="685800" lvl="2" indent="0">
              <a:buFont typeface="Wingdings" pitchFamily="2" charset="2"/>
              <a:buNone/>
            </a:pPr>
            <a:endParaRPr lang="en-CH" dirty="0"/>
          </a:p>
        </p:txBody>
      </p:sp>
      <p:pic>
        <p:nvPicPr>
          <p:cNvPr id="1026" name="Picture 2" descr="RGB histogram of ESP32-CAM images">
            <a:extLst>
              <a:ext uri="{FF2B5EF4-FFF2-40B4-BE49-F238E27FC236}">
                <a16:creationId xmlns:a16="http://schemas.microsoft.com/office/drawing/2014/main" id="{A6CF87A4-B286-263E-A929-985B4EA3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41" y="149201"/>
            <a:ext cx="1395222" cy="10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bor filter banks for texture classification — skimage v0.20.0 docs">
            <a:extLst>
              <a:ext uri="{FF2B5EF4-FFF2-40B4-BE49-F238E27FC236}">
                <a16:creationId xmlns:a16="http://schemas.microsoft.com/office/drawing/2014/main" id="{15B5B40B-7705-6A2F-B40E-015CECE3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41" y="1456228"/>
            <a:ext cx="1395221" cy="167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E43474C-8D2B-BB75-C964-E4750359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54" y="3382962"/>
            <a:ext cx="3143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6EA5E2D-5C3D-D804-8A42-1ED8BA2A96DC}"/>
              </a:ext>
            </a:extLst>
          </p:cNvPr>
          <p:cNvSpPr txBox="1"/>
          <p:nvPr/>
        </p:nvSpPr>
        <p:spPr>
          <a:xfrm>
            <a:off x="5852954" y="4421187"/>
            <a:ext cx="3291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Neighborhoods</a:t>
            </a:r>
            <a:r>
              <a:rPr lang="fr-FR" sz="1100" dirty="0"/>
              <a:t> </a:t>
            </a:r>
            <a:r>
              <a:rPr lang="fr-FR" sz="1100" dirty="0" err="1"/>
              <a:t>examples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to </a:t>
            </a:r>
            <a:r>
              <a:rPr lang="fr-FR" sz="1100" dirty="0" err="1"/>
              <a:t>compute</a:t>
            </a:r>
            <a:r>
              <a:rPr lang="fr-FR" sz="1100" dirty="0"/>
              <a:t> LBP</a:t>
            </a:r>
          </a:p>
        </p:txBody>
      </p:sp>
    </p:spTree>
    <p:extLst>
      <p:ext uri="{BB962C8B-B14F-4D97-AF65-F5344CB8AC3E}">
        <p14:creationId xmlns:p14="http://schemas.microsoft.com/office/powerpoint/2010/main" val="374968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29600"/>
            <a:ext cx="5313045" cy="578279"/>
          </a:xfrm>
        </p:spPr>
        <p:txBody>
          <a:bodyPr/>
          <a:lstStyle/>
          <a:p>
            <a:r>
              <a:rPr lang="fr-FR" dirty="0"/>
              <a:t>Feature Extraction (Results):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198585" y="2801280"/>
            <a:ext cx="3295396" cy="911524"/>
          </a:xfrm>
        </p:spPr>
        <p:txBody>
          <a:bodyPr/>
          <a:lstStyle/>
          <a:p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0B9E619-2703-2819-AAFD-27A0A06CC196}"/>
              </a:ext>
            </a:extLst>
          </p:cNvPr>
          <p:cNvSpPr txBox="1">
            <a:spLocks/>
          </p:cNvSpPr>
          <p:nvPr/>
        </p:nvSpPr>
        <p:spPr>
          <a:xfrm>
            <a:off x="708819" y="707879"/>
            <a:ext cx="5124231" cy="4500935"/>
          </a:xfrm>
          <a:prstGeom prst="rect">
            <a:avLst/>
          </a:prstGeom>
        </p:spPr>
        <p:txBody>
          <a:bodyPr vert="horz" lIns="18000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Feature Vector: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Dimensionality Reduction: (128x128x3) =&gt; 810</a:t>
            </a:r>
            <a:endParaRPr lang="en-US" sz="1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R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ich representation of the image:</a:t>
            </a:r>
          </a:p>
          <a:p>
            <a:pPr lvl="1"/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encompassing color, texture, and edge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Trade off in the number of features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More features results in a richer representation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But can be longer to compute (Real-Time Constraint)</a:t>
            </a:r>
          </a:p>
          <a:p>
            <a:pPr lvl="2"/>
            <a:r>
              <a:rPr lang="en-US" sz="1700" dirty="0">
                <a:solidFill>
                  <a:srgbClr val="374151"/>
                </a:solidFill>
                <a:latin typeface="Söhne"/>
              </a:rPr>
              <a:t>Especially for the Gabor filter</a:t>
            </a: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Interesting other approaches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Pretrained Neural net on ImageNet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Parallel computations</a:t>
            </a:r>
          </a:p>
          <a:p>
            <a:pPr lvl="1"/>
            <a:r>
              <a:rPr lang="en-US" sz="1800" dirty="0">
                <a:solidFill>
                  <a:srgbClr val="374151"/>
                </a:solidFill>
                <a:latin typeface="Söhne"/>
              </a:rPr>
              <a:t> High-dimensional embedding</a:t>
            </a:r>
          </a:p>
          <a:p>
            <a:pPr marL="685800" lvl="2" indent="0">
              <a:buNone/>
            </a:pPr>
            <a:r>
              <a:rPr lang="en-US" sz="17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2"/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685800" lvl="2" indent="0">
              <a:buNone/>
            </a:pPr>
            <a:endParaRPr lang="en-CH" b="1" dirty="0"/>
          </a:p>
          <a:p>
            <a:pPr lvl="1"/>
            <a:endParaRPr lang="en-CH" dirty="0"/>
          </a:p>
          <a:p>
            <a:pPr marL="685800" lvl="2" indent="0">
              <a:buFont typeface="Wingdings" pitchFamily="2" charset="2"/>
              <a:buNone/>
            </a:pPr>
            <a:endParaRPr lang="en-CH" dirty="0"/>
          </a:p>
        </p:txBody>
      </p:sp>
      <p:pic>
        <p:nvPicPr>
          <p:cNvPr id="2050" name="Picture 2" descr="An overview of VGG16 and NiN models | by Khuyen Le | MLearning.ai | Medium">
            <a:extLst>
              <a:ext uri="{FF2B5EF4-FFF2-40B4-BE49-F238E27FC236}">
                <a16:creationId xmlns:a16="http://schemas.microsoft.com/office/drawing/2014/main" id="{D361CBFB-6477-F792-03FF-08AB4134F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50" y="1609343"/>
            <a:ext cx="3310950" cy="210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40CA2A6-4DF8-A175-9625-705ABC97E427}"/>
              </a:ext>
            </a:extLst>
          </p:cNvPr>
          <p:cNvSpPr txBox="1"/>
          <p:nvPr/>
        </p:nvSpPr>
        <p:spPr>
          <a:xfrm>
            <a:off x="6686549" y="3995891"/>
            <a:ext cx="18532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VGG16 Neural Net</a:t>
            </a:r>
          </a:p>
        </p:txBody>
      </p:sp>
    </p:spTree>
    <p:extLst>
      <p:ext uri="{BB962C8B-B14F-4D97-AF65-F5344CB8AC3E}">
        <p14:creationId xmlns:p14="http://schemas.microsoft.com/office/powerpoint/2010/main" val="333354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2BF093E-BB8D-3E4F-A697-344F5F5E8E2A}"/>
              </a:ext>
            </a:extLst>
          </p:cNvPr>
          <p:cNvSpPr txBox="1">
            <a:spLocks/>
          </p:cNvSpPr>
          <p:nvPr/>
        </p:nvSpPr>
        <p:spPr>
          <a:xfrm>
            <a:off x="904875" y="1563688"/>
            <a:ext cx="3671466" cy="3263504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0" i="0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 is an unsupervised learning method for data analysis</a:t>
            </a:r>
          </a:p>
          <a:p>
            <a:r>
              <a:rPr lang="fr-FR" b="0" i="0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Aims to group similar data points together based on similarity.</a:t>
            </a:r>
          </a:p>
          <a:p>
            <a:r>
              <a:rPr lang="fr-FR" b="0" i="0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Here we can see 3 cluster and 1 outlier </a:t>
            </a:r>
          </a:p>
          <a:p>
            <a:endParaRPr lang="fr-FR" b="0" i="0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5EED62-D218-F4EC-839A-0C5B4043A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72" y="1892070"/>
            <a:ext cx="3671466" cy="2606740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b="1" i="0" kern="1000" spc="-70" baseline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Clustering: </a:t>
            </a:r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21604F11-F49D-2681-6237-337EE844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EE-451 - Image analysis and pattern recognition</a:t>
            </a:r>
            <a:br>
              <a:rPr lang="en-GB" dirty="0"/>
            </a:br>
            <a:r>
              <a:rPr lang="en-GB" dirty="0"/>
              <a:t>Interview exam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Group 15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5371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6766</TotalTime>
  <Words>1248</Words>
  <Application>Microsoft Macintosh PowerPoint</Application>
  <PresentationFormat>On-screen Show (16:9)</PresentationFormat>
  <Paragraphs>229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Franklin Gothic Demi Cond</vt:lpstr>
      <vt:lpstr>Söhne</vt:lpstr>
      <vt:lpstr>Wingdings</vt:lpstr>
      <vt:lpstr>Thème Office</vt:lpstr>
      <vt:lpstr>EE-451 - Image analysis and pattern recognition Project presentation</vt:lpstr>
      <vt:lpstr>Segmentation</vt:lpstr>
      <vt:lpstr>Segmentation</vt:lpstr>
      <vt:lpstr>Segmentation : additional steps </vt:lpstr>
      <vt:lpstr>Segmentation : final steps </vt:lpstr>
      <vt:lpstr>Feature Extraction: </vt:lpstr>
      <vt:lpstr>Feature Extraction (Method): </vt:lpstr>
      <vt:lpstr>Feature Extraction (Results): </vt:lpstr>
      <vt:lpstr>Clustering: </vt:lpstr>
      <vt:lpstr>Clustering (Method): </vt:lpstr>
      <vt:lpstr>Challenges: </vt:lpstr>
      <vt:lpstr>Constraint-based clustering post-processing: </vt:lpstr>
      <vt:lpstr>Puzzle Solving: Affinity Metric </vt:lpstr>
      <vt:lpstr>Puzzle Solving:  Initialize affinities</vt:lpstr>
      <vt:lpstr>Puzzle Solving:  Initialize affinities</vt:lpstr>
      <vt:lpstr>Puzzle Solving:  Initialize affinities</vt:lpstr>
      <vt:lpstr>Puzzle Solving: Create graph </vt:lpstr>
      <vt:lpstr>Puzzle Solving: Create graph </vt:lpstr>
      <vt:lpstr>Puzzle Solving: 3x3 reconstruction</vt:lpstr>
      <vt:lpstr>Puzzle Solving: 3x3 reconstruction</vt:lpstr>
      <vt:lpstr>Puzzle Solving: 3x3 reconstruction</vt:lpstr>
      <vt:lpstr>Puzzle Solving: Results on 3x3</vt:lpstr>
      <vt:lpstr>Puzzle Solving: Results on 3x3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Mery Tom Louis</cp:lastModifiedBy>
  <cp:revision>181</cp:revision>
  <dcterms:created xsi:type="dcterms:W3CDTF">2019-04-02T06:24:35Z</dcterms:created>
  <dcterms:modified xsi:type="dcterms:W3CDTF">2023-06-01T21:12:05Z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